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7BBF52C6_69285422.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 id="2147483696" r:id="rId5"/>
    <p:sldMasterId id="2147483721" r:id="rId6"/>
    <p:sldMasterId id="2147483745" r:id="rId7"/>
    <p:sldMasterId id="2147483780" r:id="rId8"/>
    <p:sldMasterId id="2147483810" r:id="rId9"/>
    <p:sldMasterId id="2147484407" r:id="rId10"/>
  </p:sldMasterIdLst>
  <p:notesMasterIdLst>
    <p:notesMasterId r:id="rId124"/>
  </p:notesMasterIdLst>
  <p:handoutMasterIdLst>
    <p:handoutMasterId r:id="rId125"/>
  </p:handoutMasterIdLst>
  <p:sldIdLst>
    <p:sldId id="293" r:id="rId11"/>
    <p:sldId id="1733" r:id="rId12"/>
    <p:sldId id="2076136144" r:id="rId13"/>
    <p:sldId id="2076136145" r:id="rId14"/>
    <p:sldId id="2076136146" r:id="rId15"/>
    <p:sldId id="2076136063" r:id="rId16"/>
    <p:sldId id="2076136084" r:id="rId17"/>
    <p:sldId id="348" r:id="rId18"/>
    <p:sldId id="4626" r:id="rId19"/>
    <p:sldId id="4627" r:id="rId20"/>
    <p:sldId id="343" r:id="rId21"/>
    <p:sldId id="2076136074" r:id="rId22"/>
    <p:sldId id="2076136142" r:id="rId23"/>
    <p:sldId id="2006" r:id="rId24"/>
    <p:sldId id="1935" r:id="rId25"/>
    <p:sldId id="1998" r:id="rId26"/>
    <p:sldId id="2076136075" r:id="rId27"/>
    <p:sldId id="2076136078" r:id="rId28"/>
    <p:sldId id="10577" r:id="rId29"/>
    <p:sldId id="10578" r:id="rId30"/>
    <p:sldId id="1915" r:id="rId31"/>
    <p:sldId id="1927" r:id="rId32"/>
    <p:sldId id="1930" r:id="rId33"/>
    <p:sldId id="2076136085" r:id="rId34"/>
    <p:sldId id="4606" r:id="rId35"/>
    <p:sldId id="4607" r:id="rId36"/>
    <p:sldId id="4608" r:id="rId37"/>
    <p:sldId id="1931" r:id="rId38"/>
    <p:sldId id="4574" r:id="rId39"/>
    <p:sldId id="1932" r:id="rId40"/>
    <p:sldId id="1933" r:id="rId41"/>
    <p:sldId id="2076136079" r:id="rId42"/>
    <p:sldId id="2076136123" r:id="rId43"/>
    <p:sldId id="2076136135" r:id="rId44"/>
    <p:sldId id="2076136080" r:id="rId45"/>
    <p:sldId id="2076136152" r:id="rId46"/>
    <p:sldId id="2076136077" r:id="rId47"/>
    <p:sldId id="1939" r:id="rId48"/>
    <p:sldId id="2001" r:id="rId49"/>
    <p:sldId id="1953" r:id="rId50"/>
    <p:sldId id="2076136130" r:id="rId51"/>
    <p:sldId id="2076136132" r:id="rId52"/>
    <p:sldId id="2076136134" r:id="rId53"/>
    <p:sldId id="2076136088" r:id="rId54"/>
    <p:sldId id="2076136089" r:id="rId55"/>
    <p:sldId id="2076136090" r:id="rId56"/>
    <p:sldId id="2076136133" r:id="rId57"/>
    <p:sldId id="2076136091" r:id="rId58"/>
    <p:sldId id="2076136092" r:id="rId59"/>
    <p:sldId id="2076136093" r:id="rId60"/>
    <p:sldId id="2076136094" r:id="rId61"/>
    <p:sldId id="2076136095" r:id="rId62"/>
    <p:sldId id="2076136096" r:id="rId63"/>
    <p:sldId id="2076136097" r:id="rId64"/>
    <p:sldId id="2076136098" r:id="rId65"/>
    <p:sldId id="2076136099" r:id="rId66"/>
    <p:sldId id="2076136100" r:id="rId67"/>
    <p:sldId id="2076136102" r:id="rId68"/>
    <p:sldId id="2076136103" r:id="rId69"/>
    <p:sldId id="2076136143" r:id="rId70"/>
    <p:sldId id="2076136104" r:id="rId71"/>
    <p:sldId id="2076136124" r:id="rId72"/>
    <p:sldId id="2076136125" r:id="rId73"/>
    <p:sldId id="2076136126" r:id="rId74"/>
    <p:sldId id="2076136127" r:id="rId75"/>
    <p:sldId id="2076136128" r:id="rId76"/>
    <p:sldId id="2076136129" r:id="rId77"/>
    <p:sldId id="2076136105" r:id="rId78"/>
    <p:sldId id="2076136106" r:id="rId79"/>
    <p:sldId id="2076136107" r:id="rId80"/>
    <p:sldId id="2076136108" r:id="rId81"/>
    <p:sldId id="2076136109" r:id="rId82"/>
    <p:sldId id="2076136110" r:id="rId83"/>
    <p:sldId id="2076136111" r:id="rId84"/>
    <p:sldId id="2076136112" r:id="rId85"/>
    <p:sldId id="2076136113" r:id="rId86"/>
    <p:sldId id="2076136114" r:id="rId87"/>
    <p:sldId id="2076136115" r:id="rId88"/>
    <p:sldId id="2076136116" r:id="rId89"/>
    <p:sldId id="2076136117" r:id="rId90"/>
    <p:sldId id="2076136118" r:id="rId91"/>
    <p:sldId id="2076136119" r:id="rId92"/>
    <p:sldId id="2076136120" r:id="rId93"/>
    <p:sldId id="2076136136" r:id="rId94"/>
    <p:sldId id="2076136122" r:id="rId95"/>
    <p:sldId id="2076136121" r:id="rId96"/>
    <p:sldId id="2076136141" r:id="rId97"/>
    <p:sldId id="2076136140" r:id="rId98"/>
    <p:sldId id="333" r:id="rId99"/>
    <p:sldId id="335" r:id="rId100"/>
    <p:sldId id="336" r:id="rId101"/>
    <p:sldId id="337" r:id="rId102"/>
    <p:sldId id="339" r:id="rId103"/>
    <p:sldId id="338" r:id="rId104"/>
    <p:sldId id="341" r:id="rId105"/>
    <p:sldId id="347" r:id="rId106"/>
    <p:sldId id="261" r:id="rId107"/>
    <p:sldId id="263" r:id="rId108"/>
    <p:sldId id="264" r:id="rId109"/>
    <p:sldId id="1732" r:id="rId110"/>
    <p:sldId id="265" r:id="rId111"/>
    <p:sldId id="283" r:id="rId112"/>
    <p:sldId id="349" r:id="rId113"/>
    <p:sldId id="2076136066" r:id="rId114"/>
    <p:sldId id="344" r:id="rId115"/>
    <p:sldId id="305" r:id="rId116"/>
    <p:sldId id="299" r:id="rId117"/>
    <p:sldId id="300" r:id="rId118"/>
    <p:sldId id="301" r:id="rId119"/>
    <p:sldId id="302" r:id="rId120"/>
    <p:sldId id="304" r:id="rId121"/>
    <p:sldId id="346" r:id="rId122"/>
    <p:sldId id="28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2332A4-85FA-274E-8AE2-40CC372F9460}">
          <p14:sldIdLst>
            <p14:sldId id="293"/>
            <p14:sldId id="1733"/>
            <p14:sldId id="2076136144"/>
            <p14:sldId id="2076136145"/>
            <p14:sldId id="2076136146"/>
            <p14:sldId id="2076136063"/>
            <p14:sldId id="2076136084"/>
            <p14:sldId id="348"/>
            <p14:sldId id="4626"/>
            <p14:sldId id="4627"/>
            <p14:sldId id="343"/>
            <p14:sldId id="2076136074"/>
            <p14:sldId id="2076136142"/>
          </p14:sldIdLst>
        </p14:section>
        <p14:section name="RU, Data modelling &amp; partitioning" id="{AA8FBF6F-CF32-4094-A246-BF6D37FA3345}">
          <p14:sldIdLst>
            <p14:sldId id="2006"/>
            <p14:sldId id="1935"/>
            <p14:sldId id="1998"/>
            <p14:sldId id="2076136075"/>
            <p14:sldId id="2076136078"/>
            <p14:sldId id="10577"/>
            <p14:sldId id="10578"/>
            <p14:sldId id="1915"/>
            <p14:sldId id="1927"/>
            <p14:sldId id="1930"/>
            <p14:sldId id="2076136085"/>
            <p14:sldId id="4606"/>
            <p14:sldId id="4607"/>
            <p14:sldId id="4608"/>
            <p14:sldId id="1931"/>
            <p14:sldId id="4574"/>
            <p14:sldId id="1932"/>
            <p14:sldId id="1933"/>
            <p14:sldId id="2076136079"/>
            <p14:sldId id="2076136123"/>
            <p14:sldId id="2076136135"/>
            <p14:sldId id="2076136080"/>
            <p14:sldId id="2076136152"/>
            <p14:sldId id="2076136077"/>
            <p14:sldId id="1939"/>
            <p14:sldId id="2001"/>
            <p14:sldId id="1953"/>
            <p14:sldId id="2076136130"/>
            <p14:sldId id="2076136132"/>
            <p14:sldId id="2076136134"/>
          </p14:sldIdLst>
        </p14:section>
        <p14:section name="Change Feed" id="{F034DC9A-0637-42ED-84E1-68FA1554F297}">
          <p14:sldIdLst>
            <p14:sldId id="2076136088"/>
            <p14:sldId id="2076136089"/>
            <p14:sldId id="2076136090"/>
            <p14:sldId id="2076136133"/>
            <p14:sldId id="2076136091"/>
            <p14:sldId id="2076136092"/>
            <p14:sldId id="2076136093"/>
            <p14:sldId id="2076136094"/>
            <p14:sldId id="2076136095"/>
            <p14:sldId id="2076136096"/>
            <p14:sldId id="2076136097"/>
            <p14:sldId id="2076136098"/>
            <p14:sldId id="2076136099"/>
            <p14:sldId id="2076136100"/>
            <p14:sldId id="2076136102"/>
            <p14:sldId id="2076136103"/>
            <p14:sldId id="2076136143"/>
            <p14:sldId id="2076136104"/>
            <p14:sldId id="2076136124"/>
            <p14:sldId id="2076136125"/>
            <p14:sldId id="2076136126"/>
            <p14:sldId id="2076136127"/>
            <p14:sldId id="2076136128"/>
            <p14:sldId id="2076136129"/>
            <p14:sldId id="2076136105"/>
            <p14:sldId id="2076136106"/>
            <p14:sldId id="2076136107"/>
            <p14:sldId id="2076136108"/>
            <p14:sldId id="2076136109"/>
            <p14:sldId id="2076136110"/>
            <p14:sldId id="2076136111"/>
            <p14:sldId id="2076136112"/>
            <p14:sldId id="2076136113"/>
            <p14:sldId id="2076136114"/>
            <p14:sldId id="2076136115"/>
            <p14:sldId id="2076136116"/>
            <p14:sldId id="2076136117"/>
            <p14:sldId id="2076136118"/>
            <p14:sldId id="2076136119"/>
            <p14:sldId id="2076136120"/>
            <p14:sldId id="2076136136"/>
            <p14:sldId id="2076136122"/>
            <p14:sldId id="2076136121"/>
            <p14:sldId id="2076136141"/>
            <p14:sldId id="2076136140"/>
          </p14:sldIdLst>
        </p14:section>
        <p14:section name="Value Proposition" id="{8DA45812-D23F-664B-A025-AA2B7360BA94}">
          <p14:sldIdLst>
            <p14:sldId id="333"/>
            <p14:sldId id="335"/>
            <p14:sldId id="336"/>
            <p14:sldId id="337"/>
            <p14:sldId id="339"/>
            <p14:sldId id="338"/>
            <p14:sldId id="341"/>
            <p14:sldId id="347"/>
          </p14:sldIdLst>
        </p14:section>
        <p14:section name="App Patterns &amp; Use Cases" id="{32EA7969-2A69-EF47-BA7F-EC433903EFC4}">
          <p14:sldIdLst>
            <p14:sldId id="261"/>
            <p14:sldId id="263"/>
            <p14:sldId id="264"/>
            <p14:sldId id="1732"/>
            <p14:sldId id="265"/>
            <p14:sldId id="283"/>
            <p14:sldId id="349"/>
            <p14:sldId id="2076136066"/>
            <p14:sldId id="344"/>
          </p14:sldIdLst>
        </p14:section>
        <p14:section name="Case Studies" id="{D924F64B-5F12-9649-9CAB-4A67A6ED50AD}">
          <p14:sldIdLst>
            <p14:sldId id="305"/>
            <p14:sldId id="299"/>
            <p14:sldId id="300"/>
            <p14:sldId id="301"/>
            <p14:sldId id="302"/>
            <p14:sldId id="304"/>
            <p14:sldId id="346"/>
          </p14:sldIdLst>
        </p14:section>
        <p14:section name="CTA" id="{03E51E57-9B5C-8541-A735-7E444D375C80}">
          <p14:sldIdLst>
            <p14:sldId id="280"/>
          </p14:sldIdLst>
        </p14:section>
      </p14:sectionLst>
    </p:ext>
    <p:ext uri="{EFAFB233-063F-42B5-8137-9DF3F51BA10A}">
      <p15:sldGuideLst xmlns:p15="http://schemas.microsoft.com/office/powerpoint/2012/main">
        <p15:guide id="1" pos="264" userDrawn="1">
          <p15:clr>
            <a:srgbClr val="A4A3A4"/>
          </p15:clr>
        </p15:guide>
        <p15:guide id="2" pos="3840" userDrawn="1">
          <p15:clr>
            <a:srgbClr val="A4A3A4"/>
          </p15:clr>
        </p15:guide>
        <p15:guide id="3" orient="horz" pos="672" userDrawn="1">
          <p15:clr>
            <a:srgbClr val="A4A3A4"/>
          </p15:clr>
        </p15:guide>
        <p15:guide id="4" orient="horz" pos="432" userDrawn="1">
          <p15:clr>
            <a:srgbClr val="A4A3A4"/>
          </p15:clr>
        </p15:guide>
        <p15:guide id="5" orient="horz" pos="1344" userDrawn="1">
          <p15:clr>
            <a:srgbClr val="A4A3A4"/>
          </p15:clr>
        </p15:guide>
        <p15:guide id="6" orient="horz" pos="1872" userDrawn="1">
          <p15:clr>
            <a:srgbClr val="A4A3A4"/>
          </p15:clr>
        </p15:guide>
        <p15:guide id="7" orient="horz" pos="201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A50934-8E27-6BE9-A39C-49D133201143}" name="Nikisha Reyes-Grange" initials="NR [4]" userId="Anonymous_Nikisha Reyes-Grange" providerId="None"/>
  <p188:author id="{75417445-4608-ADAC-E2F7-FF2A1AE7D620}" name="Evan Aeschlimann" initials="EA" userId="Anonymous_Evan Aeschlimann" providerId="None"/>
  <p188:author id="{BDB6A755-9078-D6FA-860E-659FE6269C7C}" name="Deborah Chen" initials="DC" userId="S::dech@microsoft.com::7f97a314-c1c3-490d-b1ae-6b312725144a" providerId="AD"/>
  <p188:author id="{DC5FD072-1524-7523-D888-B788A87A7075}" name="Justice Zisanhi" initials="JZ" userId="S::juzisanh@microsoft.com::e7af0d18-882e-4797-b09d-81176bcf4965" providerId="AD"/>
  <p188:author id="{0EBC2A7D-11EC-9DF7-D6B6-9965180F21D5}" name="Daniel Schmeichler" initials="DS" userId="Anonymous_Daniel Schmeichler" providerId="None"/>
  <p188:author id="{D7495380-00D9-F63C-B659-22F53B9FAFE5}" name="Thad Allen" initials="TA" userId="Anonymous_Thad Allen" providerId="None"/>
  <p188:author id="{49A38591-8A01-931F-C9DA-65A2C43CAED2}" name="Shveta Ahuja" initials="SA" userId="Anonymous_Shveta Ahuja" providerId="None"/>
  <p188:author id="{36213DE8-BF49-C161-50F6-EF72683B0B51}" name="Anitah Cantele" initials="AC" userId="Anonymous_Anitah Cantel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kisha Reyes-Grange" initials="NR [4]" lastIdx="1" clrIdx="0"/>
  <p:cmAuthor id="2" name="Nikisha Reyes-Grange" initials="NR" lastIdx="25" clrIdx="1"/>
  <p:cmAuthor id="3" name="Nikisha Reyes-Grange" initials="NR [2]" lastIdx="1" clrIdx="2"/>
  <p:cmAuthor id="4" name="Shveta Ahuja" initials="SA" lastIdx="36" clrIdx="3"/>
  <p:cmAuthor id="5" name="Thad Allen" initials="TA" lastIdx="2" clrIdx="4"/>
  <p:cmAuthor id="6" name="Daniel Schmeichler" initials="DS" lastIdx="1" clrIdx="5"/>
  <p:cmAuthor id="7" name="Daniel Schmeichler" initials="DS [2]" lastIdx="1" clrIdx="6"/>
  <p:cmAuthor id="8" name="Daniel Schmeichler" initials="DS [3]" lastIdx="1" clrIdx="7"/>
  <p:cmAuthor id="9" name="Daniel Schmeichler" initials="DS [4]" lastIdx="1" clrIdx="8"/>
  <p:cmAuthor id="10" name="Daniel Schmeichler" initials="DS [5]" lastIdx="1" clrIdx="9"/>
  <p:cmAuthor id="11" name="Daniel Schmeichler" initials="DS [6]" lastIdx="1" clrIdx="10"/>
  <p:cmAuthor id="12" name="Daniel Schmeichler" initials="DES" lastIdx="2" clrIdx="11"/>
  <p:cmAuthor id="13" name="Anitah Cantele" initials="AC" lastIdx="7" clrIdx="12"/>
  <p:cmAuthor id="14" name="Evan Aeschlimann" initials="EA" lastIdx="18" clrIdx="13"/>
  <p:cmAuthor id="15" name="Evan Aeschlimann" initials="EA [2]" lastIdx="1" clrIdx="14"/>
  <p:cmAuthor id="16" name="Evan Aeschlimann" initials="EA [3]" lastIdx="1" clrIdx="15"/>
  <p:cmAuthor id="17" name="Evan Aeschlimann" initials="EA [4]" lastIdx="0" clrIdx="16"/>
  <p:cmAuthor id="18" name="Deborah Chen" initials="DC" lastIdx="2" clrIdx="17">
    <p:extLst>
      <p:ext uri="{19B8F6BF-5375-455C-9EA6-DF929625EA0E}">
        <p15:presenceInfo xmlns:p15="http://schemas.microsoft.com/office/powerpoint/2012/main" userId="S::dech@microsoft.com::7f97a314-c1c3-490d-b1ae-6b31272514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00000"/>
    <a:srgbClr val="0177D7"/>
    <a:srgbClr val="F3F3F3"/>
    <a:srgbClr val="E1E1E1"/>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D71E9-3499-4273-9D60-A5308A87C87C}" v="1" dt="2020-03-05T21:29:03.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132" y="612"/>
      </p:cViewPr>
      <p:guideLst>
        <p:guide pos="264"/>
        <p:guide pos="3840"/>
        <p:guide orient="horz" pos="672"/>
        <p:guide orient="horz" pos="432"/>
        <p:guide orient="horz" pos="1344"/>
        <p:guide orient="horz" pos="1872"/>
        <p:guide orient="horz" pos="201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microsoft.com/office/2015/10/relationships/revisionInfo" Target="revisionInfo.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microsoft.com/office/2018/10/relationships/authors" Target="author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s>
</file>

<file path=ppt/comments/modernComment_7BBF52C6_69285422.xml><?xml version="1.0" encoding="utf-8"?>
<p188:cmLst xmlns:a="http://schemas.openxmlformats.org/drawingml/2006/main" xmlns:r="http://schemas.openxmlformats.org/officeDocument/2006/relationships" xmlns:p188="http://schemas.microsoft.com/office/powerpoint/2018/8/main">
  <p188:cm id="{D6071653-206C-40B0-9542-EF0EA89A3714}" authorId="{DC5FD072-1524-7523-D888-B788A87A7075}" created="2019-10-23T04:11:17.565">
    <ac:deMkLst xmlns:ac="http://schemas.microsoft.com/office/drawing/2013/main/command">
      <pc:docMk xmlns:pc="http://schemas.microsoft.com/office/powerpoint/2013/main/command"/>
      <pc:sldMk xmlns:pc="http://schemas.microsoft.com/office/powerpoint/2013/main/command" cId="1764250658" sldId="2076136134"/>
      <ac:spMk id="11" creationId="{A699F707-65B9-4256-8FD8-0B31D43D9FF1}"/>
    </ac:deMkLst>
    <p188:txBody>
      <a:bodyPr/>
      <a:lstStyle/>
      <a:p>
        <a:r>
          <a:rPr lang="en-US"/>
          <a:t>This would be easier if the id  is same as packageId or if there is packageId field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25B208-62F9-41A8-BD8B-6CD61FB0C6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7F5374D-BD12-478F-8CEF-14EEEA55BC4E}">
      <dgm:prSet phldrT="[Text]" custT="1"/>
      <dgm:spPr/>
      <dgm:t>
        <a:bodyPr/>
        <a:lstStyle/>
        <a:p>
          <a:r>
            <a:rPr lang="en-CA" sz="1600"/>
            <a:t>Retail/e-commerce</a:t>
          </a:r>
          <a:endParaRPr lang="en-US" sz="1600"/>
        </a:p>
      </dgm:t>
    </dgm:pt>
    <dgm:pt modelId="{6285E72A-4B1B-4D70-B2A1-6EB93A60B7DB}" type="parTrans" cxnId="{31E97E93-1AFD-47BE-893C-874BF92EA12F}">
      <dgm:prSet/>
      <dgm:spPr/>
      <dgm:t>
        <a:bodyPr/>
        <a:lstStyle/>
        <a:p>
          <a:endParaRPr lang="en-US" sz="1600"/>
        </a:p>
      </dgm:t>
    </dgm:pt>
    <dgm:pt modelId="{BA67CCB6-BE53-49AA-A0B0-9E19F7D50F4D}" type="sibTrans" cxnId="{31E97E93-1AFD-47BE-893C-874BF92EA12F}">
      <dgm:prSet/>
      <dgm:spPr/>
      <dgm:t>
        <a:bodyPr/>
        <a:lstStyle/>
        <a:p>
          <a:endParaRPr lang="en-US" sz="1600"/>
        </a:p>
      </dgm:t>
    </dgm:pt>
    <dgm:pt modelId="{EC1FDEDD-059C-4BF7-8A04-8D364B5A9583}">
      <dgm:prSet phldrT="[Text]" custT="1"/>
      <dgm:spPr/>
      <dgm:t>
        <a:bodyPr/>
        <a:lstStyle/>
        <a:p>
          <a:r>
            <a:rPr lang="en-CA" sz="1600"/>
            <a:t>Manufacturing</a:t>
          </a:r>
          <a:endParaRPr lang="en-US" sz="1600"/>
        </a:p>
      </dgm:t>
    </dgm:pt>
    <dgm:pt modelId="{BCABAB92-962F-4FB7-AA90-68FEA6528D03}" type="parTrans" cxnId="{7D594FCD-1B44-4CEB-92A0-4A8529D1064E}">
      <dgm:prSet/>
      <dgm:spPr/>
      <dgm:t>
        <a:bodyPr/>
        <a:lstStyle/>
        <a:p>
          <a:endParaRPr lang="en-US" sz="1600"/>
        </a:p>
      </dgm:t>
    </dgm:pt>
    <dgm:pt modelId="{9630F2A7-DC94-4F79-A5D1-CE2A0935ECA2}" type="sibTrans" cxnId="{7D594FCD-1B44-4CEB-92A0-4A8529D1064E}">
      <dgm:prSet/>
      <dgm:spPr/>
      <dgm:t>
        <a:bodyPr/>
        <a:lstStyle/>
        <a:p>
          <a:endParaRPr lang="en-US" sz="1600"/>
        </a:p>
      </dgm:t>
    </dgm:pt>
    <dgm:pt modelId="{CE6DD558-1711-43D5-9955-7C738645E018}">
      <dgm:prSet phldrT="[Text]" custT="1"/>
      <dgm:spPr/>
      <dgm:t>
        <a:bodyPr/>
        <a:lstStyle/>
        <a:p>
          <a:r>
            <a:rPr lang="en-CA" sz="1600"/>
            <a:t>Financial Services</a:t>
          </a:r>
          <a:endParaRPr lang="en-US" sz="1600"/>
        </a:p>
      </dgm:t>
    </dgm:pt>
    <dgm:pt modelId="{B052B52B-3BCB-4A2F-92C7-3BA391057AD6}" type="parTrans" cxnId="{8B173857-4CCF-49E5-A5DA-D7338DB612AD}">
      <dgm:prSet/>
      <dgm:spPr/>
      <dgm:t>
        <a:bodyPr/>
        <a:lstStyle/>
        <a:p>
          <a:endParaRPr lang="en-US" sz="1600"/>
        </a:p>
      </dgm:t>
    </dgm:pt>
    <dgm:pt modelId="{C93BD5D7-8934-4358-9650-C1A9D85986AB}" type="sibTrans" cxnId="{8B173857-4CCF-49E5-A5DA-D7338DB612AD}">
      <dgm:prSet/>
      <dgm:spPr/>
      <dgm:t>
        <a:bodyPr/>
        <a:lstStyle/>
        <a:p>
          <a:endParaRPr lang="en-US" sz="1600"/>
        </a:p>
      </dgm:t>
    </dgm:pt>
    <dgm:pt modelId="{9F13CF84-082F-4AB8-A3B9-0F33F41BB6FE}">
      <dgm:prSet phldrT="[Text]" custT="1"/>
      <dgm:spPr/>
      <dgm:t>
        <a:bodyPr/>
        <a:lstStyle/>
        <a:p>
          <a:r>
            <a:rPr lang="en-CA" sz="1600"/>
            <a:t>Logistics</a:t>
          </a:r>
          <a:endParaRPr lang="en-US" sz="1600"/>
        </a:p>
      </dgm:t>
    </dgm:pt>
    <dgm:pt modelId="{809AC5CF-2B58-45C1-99DF-6E145A184AD4}" type="parTrans" cxnId="{F20C53AC-383F-416D-8EFE-799723202BD6}">
      <dgm:prSet/>
      <dgm:spPr/>
      <dgm:t>
        <a:bodyPr/>
        <a:lstStyle/>
        <a:p>
          <a:endParaRPr lang="en-US" sz="1400"/>
        </a:p>
      </dgm:t>
    </dgm:pt>
    <dgm:pt modelId="{6F1D3096-517C-4732-9B6B-C2D4009CFE97}" type="sibTrans" cxnId="{F20C53AC-383F-416D-8EFE-799723202BD6}">
      <dgm:prSet/>
      <dgm:spPr/>
      <dgm:t>
        <a:bodyPr/>
        <a:lstStyle/>
        <a:p>
          <a:endParaRPr lang="en-US" sz="1400"/>
        </a:p>
      </dgm:t>
    </dgm:pt>
    <dgm:pt modelId="{8B50FBBD-FCA2-455F-8864-75051C22E526}">
      <dgm:prSet phldrT="[Text]" custT="1"/>
      <dgm:spPr/>
      <dgm:t>
        <a:bodyPr/>
        <a:lstStyle/>
        <a:p>
          <a:r>
            <a:rPr lang="en-CA" sz="1600"/>
            <a:t>Gaming </a:t>
          </a:r>
          <a:br>
            <a:rPr lang="en-CA" sz="1600"/>
          </a:br>
          <a:r>
            <a:rPr lang="en-CA" sz="1600"/>
            <a:t>(Asia and W. USA)</a:t>
          </a:r>
          <a:endParaRPr lang="en-US" sz="1600"/>
        </a:p>
      </dgm:t>
    </dgm:pt>
    <dgm:pt modelId="{6E374A12-D91F-4A6E-902F-BFDB1F6E6EED}" type="parTrans" cxnId="{813B9612-608F-4815-B0D3-5DF9E12FC630}">
      <dgm:prSet/>
      <dgm:spPr/>
      <dgm:t>
        <a:bodyPr/>
        <a:lstStyle/>
        <a:p>
          <a:endParaRPr lang="en-US"/>
        </a:p>
      </dgm:t>
    </dgm:pt>
    <dgm:pt modelId="{5091B387-35E7-4646-A8F7-D9EF799288C3}" type="sibTrans" cxnId="{813B9612-608F-4815-B0D3-5DF9E12FC630}">
      <dgm:prSet/>
      <dgm:spPr/>
      <dgm:t>
        <a:bodyPr/>
        <a:lstStyle/>
        <a:p>
          <a:endParaRPr lang="en-US"/>
        </a:p>
      </dgm:t>
    </dgm:pt>
    <dgm:pt modelId="{C331A554-8007-4948-9D1B-88CD61B4CFD2}" type="pres">
      <dgm:prSet presAssocID="{A725B208-62F9-41A8-BD8B-6CD61FB0C6B9}" presName="diagram" presStyleCnt="0">
        <dgm:presLayoutVars>
          <dgm:dir/>
          <dgm:resizeHandles val="exact"/>
        </dgm:presLayoutVars>
      </dgm:prSet>
      <dgm:spPr/>
    </dgm:pt>
    <dgm:pt modelId="{487B2498-F6F3-4728-A114-CB2B748088D3}" type="pres">
      <dgm:prSet presAssocID="{17F5374D-BD12-478F-8CEF-14EEEA55BC4E}" presName="node" presStyleLbl="node1" presStyleIdx="0" presStyleCnt="5">
        <dgm:presLayoutVars>
          <dgm:bulletEnabled val="1"/>
        </dgm:presLayoutVars>
      </dgm:prSet>
      <dgm:spPr/>
    </dgm:pt>
    <dgm:pt modelId="{5E39D779-9BFF-4F95-9D35-BA38A6B90BD4}" type="pres">
      <dgm:prSet presAssocID="{BA67CCB6-BE53-49AA-A0B0-9E19F7D50F4D}" presName="sibTrans" presStyleCnt="0"/>
      <dgm:spPr/>
    </dgm:pt>
    <dgm:pt modelId="{53B3B3AC-C455-4DFE-AE46-74D7C840EA60}" type="pres">
      <dgm:prSet presAssocID="{EC1FDEDD-059C-4BF7-8A04-8D364B5A9583}" presName="node" presStyleLbl="node1" presStyleIdx="1" presStyleCnt="5">
        <dgm:presLayoutVars>
          <dgm:bulletEnabled val="1"/>
        </dgm:presLayoutVars>
      </dgm:prSet>
      <dgm:spPr/>
    </dgm:pt>
    <dgm:pt modelId="{5D8C6E07-ECBC-4A35-92A7-F452D137BFDB}" type="pres">
      <dgm:prSet presAssocID="{9630F2A7-DC94-4F79-A5D1-CE2A0935ECA2}" presName="sibTrans" presStyleCnt="0"/>
      <dgm:spPr/>
    </dgm:pt>
    <dgm:pt modelId="{EE075148-4F44-45D0-A157-67DBCEEAB663}" type="pres">
      <dgm:prSet presAssocID="{9F13CF84-082F-4AB8-A3B9-0F33F41BB6FE}" presName="node" presStyleLbl="node1" presStyleIdx="2" presStyleCnt="5">
        <dgm:presLayoutVars>
          <dgm:bulletEnabled val="1"/>
        </dgm:presLayoutVars>
      </dgm:prSet>
      <dgm:spPr/>
    </dgm:pt>
    <dgm:pt modelId="{DFD24262-93BB-4D8A-87D6-84E895C1F950}" type="pres">
      <dgm:prSet presAssocID="{6F1D3096-517C-4732-9B6B-C2D4009CFE97}" presName="sibTrans" presStyleCnt="0"/>
      <dgm:spPr/>
    </dgm:pt>
    <dgm:pt modelId="{774F8589-25CA-45DB-8584-5B16DD51BBCE}" type="pres">
      <dgm:prSet presAssocID="{CE6DD558-1711-43D5-9955-7C738645E018}" presName="node" presStyleLbl="node1" presStyleIdx="3" presStyleCnt="5">
        <dgm:presLayoutVars>
          <dgm:bulletEnabled val="1"/>
        </dgm:presLayoutVars>
      </dgm:prSet>
      <dgm:spPr/>
    </dgm:pt>
    <dgm:pt modelId="{C508F4AF-1081-46B1-BFD5-5AD259AA9977}" type="pres">
      <dgm:prSet presAssocID="{C93BD5D7-8934-4358-9650-C1A9D85986AB}" presName="sibTrans" presStyleCnt="0"/>
      <dgm:spPr/>
    </dgm:pt>
    <dgm:pt modelId="{4CB671A1-76F0-4068-8202-B3B83D6F8A96}" type="pres">
      <dgm:prSet presAssocID="{8B50FBBD-FCA2-455F-8864-75051C22E526}" presName="node" presStyleLbl="node1" presStyleIdx="4" presStyleCnt="5">
        <dgm:presLayoutVars>
          <dgm:bulletEnabled val="1"/>
        </dgm:presLayoutVars>
      </dgm:prSet>
      <dgm:spPr/>
    </dgm:pt>
  </dgm:ptLst>
  <dgm:cxnLst>
    <dgm:cxn modelId="{813B9612-608F-4815-B0D3-5DF9E12FC630}" srcId="{A725B208-62F9-41A8-BD8B-6CD61FB0C6B9}" destId="{8B50FBBD-FCA2-455F-8864-75051C22E526}" srcOrd="4" destOrd="0" parTransId="{6E374A12-D91F-4A6E-902F-BFDB1F6E6EED}" sibTransId="{5091B387-35E7-4646-A8F7-D9EF799288C3}"/>
    <dgm:cxn modelId="{C62D671E-F424-4645-AF8B-F91995AD9D6E}" type="presOf" srcId="{9F13CF84-082F-4AB8-A3B9-0F33F41BB6FE}" destId="{EE075148-4F44-45D0-A157-67DBCEEAB663}" srcOrd="0" destOrd="0" presId="urn:microsoft.com/office/officeart/2005/8/layout/default"/>
    <dgm:cxn modelId="{B3A62542-8CA5-4C56-86FB-61C262819309}" type="presOf" srcId="{A725B208-62F9-41A8-BD8B-6CD61FB0C6B9}" destId="{C331A554-8007-4948-9D1B-88CD61B4CFD2}" srcOrd="0" destOrd="0" presId="urn:microsoft.com/office/officeart/2005/8/layout/default"/>
    <dgm:cxn modelId="{8B173857-4CCF-49E5-A5DA-D7338DB612AD}" srcId="{A725B208-62F9-41A8-BD8B-6CD61FB0C6B9}" destId="{CE6DD558-1711-43D5-9955-7C738645E018}" srcOrd="3" destOrd="0" parTransId="{B052B52B-3BCB-4A2F-92C7-3BA391057AD6}" sibTransId="{C93BD5D7-8934-4358-9650-C1A9D85986AB}"/>
    <dgm:cxn modelId="{4F411E7A-89CA-4E6D-9B21-4558B1FC3729}" type="presOf" srcId="{8B50FBBD-FCA2-455F-8864-75051C22E526}" destId="{4CB671A1-76F0-4068-8202-B3B83D6F8A96}" srcOrd="0" destOrd="0" presId="urn:microsoft.com/office/officeart/2005/8/layout/default"/>
    <dgm:cxn modelId="{31E97E93-1AFD-47BE-893C-874BF92EA12F}" srcId="{A725B208-62F9-41A8-BD8B-6CD61FB0C6B9}" destId="{17F5374D-BD12-478F-8CEF-14EEEA55BC4E}" srcOrd="0" destOrd="0" parTransId="{6285E72A-4B1B-4D70-B2A1-6EB93A60B7DB}" sibTransId="{BA67CCB6-BE53-49AA-A0B0-9E19F7D50F4D}"/>
    <dgm:cxn modelId="{F20C53AC-383F-416D-8EFE-799723202BD6}" srcId="{A725B208-62F9-41A8-BD8B-6CD61FB0C6B9}" destId="{9F13CF84-082F-4AB8-A3B9-0F33F41BB6FE}" srcOrd="2" destOrd="0" parTransId="{809AC5CF-2B58-45C1-99DF-6E145A184AD4}" sibTransId="{6F1D3096-517C-4732-9B6B-C2D4009CFE97}"/>
    <dgm:cxn modelId="{1E6E33C7-5576-4BB1-A49F-7A9CB9607BA4}" type="presOf" srcId="{CE6DD558-1711-43D5-9955-7C738645E018}" destId="{774F8589-25CA-45DB-8584-5B16DD51BBCE}" srcOrd="0" destOrd="0" presId="urn:microsoft.com/office/officeart/2005/8/layout/default"/>
    <dgm:cxn modelId="{835DC3C9-2A35-4CC9-BDF9-6C05CA62722A}" type="presOf" srcId="{17F5374D-BD12-478F-8CEF-14EEEA55BC4E}" destId="{487B2498-F6F3-4728-A114-CB2B748088D3}" srcOrd="0" destOrd="0" presId="urn:microsoft.com/office/officeart/2005/8/layout/default"/>
    <dgm:cxn modelId="{7D594FCD-1B44-4CEB-92A0-4A8529D1064E}" srcId="{A725B208-62F9-41A8-BD8B-6CD61FB0C6B9}" destId="{EC1FDEDD-059C-4BF7-8A04-8D364B5A9583}" srcOrd="1" destOrd="0" parTransId="{BCABAB92-962F-4FB7-AA90-68FEA6528D03}" sibTransId="{9630F2A7-DC94-4F79-A5D1-CE2A0935ECA2}"/>
    <dgm:cxn modelId="{045EADD8-A212-4B06-9F74-13358E4A5F9F}" type="presOf" srcId="{EC1FDEDD-059C-4BF7-8A04-8D364B5A9583}" destId="{53B3B3AC-C455-4DFE-AE46-74D7C840EA60}" srcOrd="0" destOrd="0" presId="urn:microsoft.com/office/officeart/2005/8/layout/default"/>
    <dgm:cxn modelId="{97235227-FFF1-4F27-B6D5-4965761470A7}" type="presParOf" srcId="{C331A554-8007-4948-9D1B-88CD61B4CFD2}" destId="{487B2498-F6F3-4728-A114-CB2B748088D3}" srcOrd="0" destOrd="0" presId="urn:microsoft.com/office/officeart/2005/8/layout/default"/>
    <dgm:cxn modelId="{3C80DC1D-DA3B-4C8D-BDF7-BCF9B277E898}" type="presParOf" srcId="{C331A554-8007-4948-9D1B-88CD61B4CFD2}" destId="{5E39D779-9BFF-4F95-9D35-BA38A6B90BD4}" srcOrd="1" destOrd="0" presId="urn:microsoft.com/office/officeart/2005/8/layout/default"/>
    <dgm:cxn modelId="{3D9A536D-ACD9-462B-9B24-01B0F155F14A}" type="presParOf" srcId="{C331A554-8007-4948-9D1B-88CD61B4CFD2}" destId="{53B3B3AC-C455-4DFE-AE46-74D7C840EA60}" srcOrd="2" destOrd="0" presId="urn:microsoft.com/office/officeart/2005/8/layout/default"/>
    <dgm:cxn modelId="{5FB808B8-BE1A-4E44-AE2C-4DE7C7CC4043}" type="presParOf" srcId="{C331A554-8007-4948-9D1B-88CD61B4CFD2}" destId="{5D8C6E07-ECBC-4A35-92A7-F452D137BFDB}" srcOrd="3" destOrd="0" presId="urn:microsoft.com/office/officeart/2005/8/layout/default"/>
    <dgm:cxn modelId="{18B4570B-8082-4E31-AB23-CE250E84C1E3}" type="presParOf" srcId="{C331A554-8007-4948-9D1B-88CD61B4CFD2}" destId="{EE075148-4F44-45D0-A157-67DBCEEAB663}" srcOrd="4" destOrd="0" presId="urn:microsoft.com/office/officeart/2005/8/layout/default"/>
    <dgm:cxn modelId="{3E2B20FA-7002-4B20-82B0-FA89C228E8CD}" type="presParOf" srcId="{C331A554-8007-4948-9D1B-88CD61B4CFD2}" destId="{DFD24262-93BB-4D8A-87D6-84E895C1F950}" srcOrd="5" destOrd="0" presId="urn:microsoft.com/office/officeart/2005/8/layout/default"/>
    <dgm:cxn modelId="{9044FC0E-66D3-4BA8-ACE8-96C234965072}" type="presParOf" srcId="{C331A554-8007-4948-9D1B-88CD61B4CFD2}" destId="{774F8589-25CA-45DB-8584-5B16DD51BBCE}" srcOrd="6" destOrd="0" presId="urn:microsoft.com/office/officeart/2005/8/layout/default"/>
    <dgm:cxn modelId="{DA6C4D8D-C9BB-4F0C-BF79-530002F24473}" type="presParOf" srcId="{C331A554-8007-4948-9D1B-88CD61B4CFD2}" destId="{C508F4AF-1081-46B1-BFD5-5AD259AA9977}" srcOrd="7" destOrd="0" presId="urn:microsoft.com/office/officeart/2005/8/layout/default"/>
    <dgm:cxn modelId="{7013A081-32C2-4C6E-9199-5E03D956FF54}" type="presParOf" srcId="{C331A554-8007-4948-9D1B-88CD61B4CFD2}" destId="{4CB671A1-76F0-4068-8202-B3B83D6F8A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498-F6F3-4728-A114-CB2B748088D3}">
      <dsp:nvSpPr>
        <dsp:cNvPr id="0" name=""/>
        <dsp:cNvSpPr/>
      </dsp:nvSpPr>
      <dsp:spPr>
        <a:xfrm>
          <a:off x="3568"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Retail/e-commerce</a:t>
          </a:r>
          <a:endParaRPr lang="en-US" sz="1600" kern="1200"/>
        </a:p>
      </dsp:txBody>
      <dsp:txXfrm>
        <a:off x="3568" y="168477"/>
        <a:ext cx="1932023" cy="1159213"/>
      </dsp:txXfrm>
    </dsp:sp>
    <dsp:sp modelId="{53B3B3AC-C455-4DFE-AE46-74D7C840EA60}">
      <dsp:nvSpPr>
        <dsp:cNvPr id="0" name=""/>
        <dsp:cNvSpPr/>
      </dsp:nvSpPr>
      <dsp:spPr>
        <a:xfrm>
          <a:off x="2128793"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Manufacturing</a:t>
          </a:r>
          <a:endParaRPr lang="en-US" sz="1600" kern="1200"/>
        </a:p>
      </dsp:txBody>
      <dsp:txXfrm>
        <a:off x="2128793" y="168477"/>
        <a:ext cx="1932023" cy="1159213"/>
      </dsp:txXfrm>
    </dsp:sp>
    <dsp:sp modelId="{EE075148-4F44-45D0-A157-67DBCEEAB663}">
      <dsp:nvSpPr>
        <dsp:cNvPr id="0" name=""/>
        <dsp:cNvSpPr/>
      </dsp:nvSpPr>
      <dsp:spPr>
        <a:xfrm>
          <a:off x="4254019"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Logistics</a:t>
          </a:r>
          <a:endParaRPr lang="en-US" sz="1600" kern="1200"/>
        </a:p>
      </dsp:txBody>
      <dsp:txXfrm>
        <a:off x="4254019" y="168477"/>
        <a:ext cx="1932023" cy="1159213"/>
      </dsp:txXfrm>
    </dsp:sp>
    <dsp:sp modelId="{774F8589-25CA-45DB-8584-5B16DD51BBCE}">
      <dsp:nvSpPr>
        <dsp:cNvPr id="0" name=""/>
        <dsp:cNvSpPr/>
      </dsp:nvSpPr>
      <dsp:spPr>
        <a:xfrm>
          <a:off x="6379244"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Financial Services</a:t>
          </a:r>
          <a:endParaRPr lang="en-US" sz="1600" kern="1200"/>
        </a:p>
      </dsp:txBody>
      <dsp:txXfrm>
        <a:off x="6379244" y="168477"/>
        <a:ext cx="1932023" cy="1159213"/>
      </dsp:txXfrm>
    </dsp:sp>
    <dsp:sp modelId="{4CB671A1-76F0-4068-8202-B3B83D6F8A96}">
      <dsp:nvSpPr>
        <dsp:cNvPr id="0" name=""/>
        <dsp:cNvSpPr/>
      </dsp:nvSpPr>
      <dsp:spPr>
        <a:xfrm>
          <a:off x="8504470"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Gaming </a:t>
          </a:r>
          <a:br>
            <a:rPr lang="en-CA" sz="1600" kern="1200"/>
          </a:br>
          <a:r>
            <a:rPr lang="en-CA" sz="1600" kern="1200"/>
            <a:t>(Asia and W. USA)</a:t>
          </a:r>
          <a:endParaRPr lang="en-US" sz="1600" kern="1200"/>
        </a:p>
      </dsp:txBody>
      <dsp:txXfrm>
        <a:off x="8504470" y="168477"/>
        <a:ext cx="1932023" cy="11592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6279B2-FEAB-4EA6-8627-AAC7230AC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9B0DE-9347-4026-A1E1-817D2CEA56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25DC4-CFE3-4EAF-95D2-AC092812AC9F}" type="datetimeFigureOut">
              <a:rPr lang="en-US" smtClean="0"/>
              <a:t>5/12/2020</a:t>
            </a:fld>
            <a:endParaRPr lang="en-US"/>
          </a:p>
        </p:txBody>
      </p:sp>
      <p:sp>
        <p:nvSpPr>
          <p:cNvPr id="4" name="Footer Placeholder 3">
            <a:extLst>
              <a:ext uri="{FF2B5EF4-FFF2-40B4-BE49-F238E27FC236}">
                <a16:creationId xmlns:a16="http://schemas.microsoft.com/office/drawing/2014/main" id="{F3E7D66E-801D-42E3-9395-690217CA74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63927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340F-A3E4-9041-ADD0-12BC00EA7419}" type="datetimeFigureOut">
              <a:rPr lang="en-US" smtClean="0"/>
              <a:t>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9A09B-4A39-974B-9594-129A7470D52A}" type="slidenum">
              <a:rPr lang="en-US" smtClean="0"/>
              <a:t>‹#›</a:t>
            </a:fld>
            <a:endParaRPr lang="en-US"/>
          </a:p>
        </p:txBody>
      </p:sp>
    </p:spTree>
    <p:extLst>
      <p:ext uri="{BB962C8B-B14F-4D97-AF65-F5344CB8AC3E}">
        <p14:creationId xmlns:p14="http://schemas.microsoft.com/office/powerpoint/2010/main" val="13672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a:t>
            </a:fld>
            <a:endParaRPr lang="en-US"/>
          </a:p>
        </p:txBody>
      </p:sp>
    </p:spTree>
    <p:extLst>
      <p:ext uri="{BB962C8B-B14F-4D97-AF65-F5344CB8AC3E}">
        <p14:creationId xmlns:p14="http://schemas.microsoft.com/office/powerpoint/2010/main" val="8050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94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99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70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667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56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931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00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590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20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5/12/2020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6224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66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5/12/2020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34001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5/12/2020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39437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6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835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896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65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961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298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112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12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a:t>
            </a:fld>
            <a:endParaRPr lang="en-US"/>
          </a:p>
        </p:txBody>
      </p:sp>
    </p:spTree>
    <p:extLst>
      <p:ext uri="{BB962C8B-B14F-4D97-AF65-F5344CB8AC3E}">
        <p14:creationId xmlns:p14="http://schemas.microsoft.com/office/powerpoint/2010/main" val="3654842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17984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16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 only processed once by Azure Cosmos DB</a:t>
            </a:r>
          </a:p>
          <a:p>
            <a:r>
              <a:rPr lang="en-US"/>
              <a:t>Each microservice subscribes to the change feed </a:t>
            </a:r>
          </a:p>
          <a:p>
            <a:r>
              <a:rPr lang="en-US"/>
              <a:t>Microservices have business logic</a:t>
            </a:r>
          </a:p>
          <a:p>
            <a:r>
              <a:rPr lang="en-US"/>
              <a:t>Independent, scalable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298484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49948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4274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016391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089174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275279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6803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99997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 only processed once by Azure Cosmos DB</a:t>
            </a:r>
          </a:p>
          <a:p>
            <a:r>
              <a:rPr lang="en-US"/>
              <a:t>Each microservice subscribes to the change feed </a:t>
            </a:r>
          </a:p>
          <a:p>
            <a:r>
              <a:rPr lang="en-US"/>
              <a:t>Microservices have business logic</a:t>
            </a:r>
          </a:p>
          <a:p>
            <a:r>
              <a:rPr lang="en-US"/>
              <a:t>Independent, scalable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106928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available here: https://github.com/Azure-Samples/cosmosdb-materialized-views</a:t>
            </a:r>
          </a:p>
        </p:txBody>
      </p:sp>
      <p:sp>
        <p:nvSpPr>
          <p:cNvPr id="4" name="Slide Number Placeholder 3"/>
          <p:cNvSpPr>
            <a:spLocks noGrp="1"/>
          </p:cNvSpPr>
          <p:nvPr>
            <p:ph type="sldNum" sz="quarter" idx="5"/>
          </p:nvPr>
        </p:nvSpPr>
        <p:spPr/>
        <p:txBody>
          <a:bodyPr/>
          <a:lstStyle/>
          <a:p>
            <a:fld id="{DE955128-46DB-4B46-8D54-0B8BFA51CA0B}" type="slidenum">
              <a:rPr lang="en-US" smtClean="0"/>
              <a:pPr/>
              <a:t>82</a:t>
            </a:fld>
            <a:endParaRPr lang="en-US"/>
          </a:p>
        </p:txBody>
      </p:sp>
    </p:spTree>
    <p:extLst>
      <p:ext uri="{BB962C8B-B14F-4D97-AF65-F5344CB8AC3E}">
        <p14:creationId xmlns:p14="http://schemas.microsoft.com/office/powerpoint/2010/main" val="1044270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23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265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86</a:t>
            </a:fld>
            <a:endParaRPr lang="en-US"/>
          </a:p>
        </p:txBody>
      </p:sp>
    </p:spTree>
    <p:extLst>
      <p:ext uri="{BB962C8B-B14F-4D97-AF65-F5344CB8AC3E}">
        <p14:creationId xmlns:p14="http://schemas.microsoft.com/office/powerpoint/2010/main" val="3803026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89</a:t>
            </a:fld>
            <a:endParaRPr lang="en-US"/>
          </a:p>
        </p:txBody>
      </p:sp>
    </p:spTree>
    <p:extLst>
      <p:ext uri="{BB962C8B-B14F-4D97-AF65-F5344CB8AC3E}">
        <p14:creationId xmlns:p14="http://schemas.microsoft.com/office/powerpoint/2010/main" val="171253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90</a:t>
            </a:fld>
            <a:endParaRPr lang="en-US"/>
          </a:p>
        </p:txBody>
      </p:sp>
    </p:spTree>
    <p:extLst>
      <p:ext uri="{BB962C8B-B14F-4D97-AF65-F5344CB8AC3E}">
        <p14:creationId xmlns:p14="http://schemas.microsoft.com/office/powerpoint/2010/main" val="49900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91</a:t>
            </a:fld>
            <a:endParaRPr lang="en-US"/>
          </a:p>
        </p:txBody>
      </p:sp>
    </p:spTree>
    <p:extLst>
      <p:ext uri="{BB962C8B-B14F-4D97-AF65-F5344CB8AC3E}">
        <p14:creationId xmlns:p14="http://schemas.microsoft.com/office/powerpoint/2010/main" val="19579816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92</a:t>
            </a:fld>
            <a:endParaRPr lang="en-US"/>
          </a:p>
        </p:txBody>
      </p:sp>
    </p:spTree>
    <p:extLst>
      <p:ext uri="{BB962C8B-B14F-4D97-AF65-F5344CB8AC3E}">
        <p14:creationId xmlns:p14="http://schemas.microsoft.com/office/powerpoint/2010/main" val="1453159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93</a:t>
            </a:fld>
            <a:endParaRPr lang="en-US"/>
          </a:p>
        </p:txBody>
      </p:sp>
    </p:spTree>
    <p:extLst>
      <p:ext uri="{BB962C8B-B14F-4D97-AF65-F5344CB8AC3E}">
        <p14:creationId xmlns:p14="http://schemas.microsoft.com/office/powerpoint/2010/main" val="1321940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Massive scale: unlimited storage and throughput</a:t>
            </a:r>
          </a:p>
          <a:p>
            <a:r>
              <a:rPr lang="en-US"/>
              <a:t>Mission critical: because of our industry-leading SLAs</a:t>
            </a:r>
          </a:p>
          <a:p>
            <a:r>
              <a:rPr lang="en-US"/>
              <a:t>Optimize speed and cost: elastic throughput (1+ million scale up/down per day)</a:t>
            </a:r>
          </a:p>
          <a:p>
            <a:r>
              <a:rPr lang="en-US"/>
              <a:t>High availability: 7 9s actually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224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fld id="{5996BA33-6360-40A1-9606-58E0047CF44A}" type="slidenum">
              <a:rPr lang="en-US" smtClean="0"/>
              <a:t>94</a:t>
            </a:fld>
            <a:endParaRPr lang="en-US"/>
          </a:p>
        </p:txBody>
      </p:sp>
    </p:spTree>
    <p:extLst>
      <p:ext uri="{BB962C8B-B14F-4D97-AF65-F5344CB8AC3E}">
        <p14:creationId xmlns:p14="http://schemas.microsoft.com/office/powerpoint/2010/main" val="696412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95</a:t>
            </a:fld>
            <a:endParaRPr lang="en-US"/>
          </a:p>
        </p:txBody>
      </p:sp>
    </p:spTree>
    <p:extLst>
      <p:ext uri="{BB962C8B-B14F-4D97-AF65-F5344CB8AC3E}">
        <p14:creationId xmlns:p14="http://schemas.microsoft.com/office/powerpoint/2010/main" val="63012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96</a:t>
            </a:fld>
            <a:endParaRPr lang="en-US"/>
          </a:p>
        </p:txBody>
      </p:sp>
    </p:spTree>
    <p:extLst>
      <p:ext uri="{BB962C8B-B14F-4D97-AF65-F5344CB8AC3E}">
        <p14:creationId xmlns:p14="http://schemas.microsoft.com/office/powerpoint/2010/main" val="1500570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97</a:t>
            </a:fld>
            <a:endParaRPr lang="en-US"/>
          </a:p>
        </p:txBody>
      </p:sp>
    </p:spTree>
    <p:extLst>
      <p:ext uri="{BB962C8B-B14F-4D97-AF65-F5344CB8AC3E}">
        <p14:creationId xmlns:p14="http://schemas.microsoft.com/office/powerpoint/2010/main" val="4014084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98</a:t>
            </a:fld>
            <a:endParaRPr lang="en-US"/>
          </a:p>
        </p:txBody>
      </p:sp>
    </p:spTree>
    <p:extLst>
      <p:ext uri="{BB962C8B-B14F-4D97-AF65-F5344CB8AC3E}">
        <p14:creationId xmlns:p14="http://schemas.microsoft.com/office/powerpoint/2010/main" val="2036358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99</a:t>
            </a:fld>
            <a:endParaRPr lang="en-US"/>
          </a:p>
        </p:txBody>
      </p:sp>
    </p:spTree>
    <p:extLst>
      <p:ext uri="{BB962C8B-B14F-4D97-AF65-F5344CB8AC3E}">
        <p14:creationId xmlns:p14="http://schemas.microsoft.com/office/powerpoint/2010/main" val="2637100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455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101</a:t>
            </a:fld>
            <a:endParaRPr lang="en-US"/>
          </a:p>
        </p:txBody>
      </p:sp>
    </p:spTree>
    <p:extLst>
      <p:ext uri="{BB962C8B-B14F-4D97-AF65-F5344CB8AC3E}">
        <p14:creationId xmlns:p14="http://schemas.microsoft.com/office/powerpoint/2010/main" val="18901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102</a:t>
            </a:fld>
            <a:endParaRPr lang="en-US"/>
          </a:p>
        </p:txBody>
      </p:sp>
    </p:spTree>
    <p:extLst>
      <p:ext uri="{BB962C8B-B14F-4D97-AF65-F5344CB8AC3E}">
        <p14:creationId xmlns:p14="http://schemas.microsoft.com/office/powerpoint/2010/main" val="3276032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103</a:t>
            </a:fld>
            <a:endParaRPr lang="en-US"/>
          </a:p>
        </p:txBody>
      </p:sp>
    </p:spTree>
    <p:extLst>
      <p:ext uri="{BB962C8B-B14F-4D97-AF65-F5344CB8AC3E}">
        <p14:creationId xmlns:p14="http://schemas.microsoft.com/office/powerpoint/2010/main" val="261230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a:t>
            </a:fld>
            <a:endParaRPr lang="en-US"/>
          </a:p>
        </p:txBody>
      </p:sp>
    </p:spTree>
    <p:extLst>
      <p:ext uri="{BB962C8B-B14F-4D97-AF65-F5344CB8AC3E}">
        <p14:creationId xmlns:p14="http://schemas.microsoft.com/office/powerpoint/2010/main" val="1664636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addition, we see the following:</a:t>
            </a:r>
          </a:p>
          <a:p>
            <a:endParaRPr lang="en-CA"/>
          </a:p>
          <a:p>
            <a:r>
              <a:rPr lang="en-US" sz="2800"/>
              <a:t>Healthcare</a:t>
            </a:r>
          </a:p>
          <a:p>
            <a:pPr lvl="1"/>
            <a:r>
              <a:rPr lang="en-US" sz="2000"/>
              <a:t>Data Interchange (HL7 FHIR)</a:t>
            </a:r>
            <a:endParaRPr lang="en-CA"/>
          </a:p>
          <a:p>
            <a:endParaRPr lang="en-CA"/>
          </a:p>
          <a:p>
            <a:r>
              <a:rPr lang="en-US" sz="2800"/>
              <a:t>ISV</a:t>
            </a:r>
          </a:p>
          <a:p>
            <a:pPr lvl="1"/>
            <a:r>
              <a:rPr lang="en-US" sz="2000"/>
              <a:t>Content Management (CMS)</a:t>
            </a:r>
          </a:p>
          <a:p>
            <a:pPr lvl="1"/>
            <a:r>
              <a:rPr lang="en-US" sz="2000"/>
              <a:t>Data Interchange</a:t>
            </a:r>
          </a:p>
          <a:p>
            <a:pPr lvl="1"/>
            <a:r>
              <a:rPr lang="en-US" sz="2000"/>
              <a:t>Dev Ops Dependency Management</a:t>
            </a:r>
          </a:p>
          <a:p>
            <a:pPr lvl="1"/>
            <a:r>
              <a:rPr lang="en-US" sz="2000"/>
              <a:t>Knowledge Graphs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FA647-2A1A-4D97-9FCD-BEA4D65F4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066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105</a:t>
            </a:fld>
            <a:endParaRPr lang="en-US"/>
          </a:p>
        </p:txBody>
      </p:sp>
    </p:spTree>
    <p:extLst>
      <p:ext uri="{BB962C8B-B14F-4D97-AF65-F5344CB8AC3E}">
        <p14:creationId xmlns:p14="http://schemas.microsoft.com/office/powerpoint/2010/main" val="3319421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106</a:t>
            </a:fld>
            <a:endParaRPr lang="en-US"/>
          </a:p>
        </p:txBody>
      </p:sp>
    </p:spTree>
    <p:extLst>
      <p:ext uri="{BB962C8B-B14F-4D97-AF65-F5344CB8AC3E}">
        <p14:creationId xmlns:p14="http://schemas.microsoft.com/office/powerpoint/2010/main" val="30943688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107</a:t>
            </a:fld>
            <a:endParaRPr lang="en-US"/>
          </a:p>
        </p:txBody>
      </p:sp>
    </p:spTree>
    <p:extLst>
      <p:ext uri="{BB962C8B-B14F-4D97-AF65-F5344CB8AC3E}">
        <p14:creationId xmlns:p14="http://schemas.microsoft.com/office/powerpoint/2010/main" val="8846935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108</a:t>
            </a:fld>
            <a:endParaRPr lang="en-US"/>
          </a:p>
        </p:txBody>
      </p:sp>
    </p:spTree>
    <p:extLst>
      <p:ext uri="{BB962C8B-B14F-4D97-AF65-F5344CB8AC3E}">
        <p14:creationId xmlns:p14="http://schemas.microsoft.com/office/powerpoint/2010/main" val="2138095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109</a:t>
            </a:fld>
            <a:endParaRPr lang="en-US"/>
          </a:p>
        </p:txBody>
      </p:sp>
    </p:spTree>
    <p:extLst>
      <p:ext uri="{BB962C8B-B14F-4D97-AF65-F5344CB8AC3E}">
        <p14:creationId xmlns:p14="http://schemas.microsoft.com/office/powerpoint/2010/main" val="1587604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110</a:t>
            </a:fld>
            <a:endParaRPr lang="en-US"/>
          </a:p>
        </p:txBody>
      </p:sp>
    </p:spTree>
    <p:extLst>
      <p:ext uri="{BB962C8B-B14F-4D97-AF65-F5344CB8AC3E}">
        <p14:creationId xmlns:p14="http://schemas.microsoft.com/office/powerpoint/2010/main" val="9667667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111</a:t>
            </a:fld>
            <a:endParaRPr lang="en-US"/>
          </a:p>
        </p:txBody>
      </p:sp>
    </p:spTree>
    <p:extLst>
      <p:ext uri="{BB962C8B-B14F-4D97-AF65-F5344CB8AC3E}">
        <p14:creationId xmlns:p14="http://schemas.microsoft.com/office/powerpoint/2010/main" val="3672238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112</a:t>
            </a:fld>
            <a:endParaRPr lang="en-US"/>
          </a:p>
        </p:txBody>
      </p:sp>
    </p:spTree>
    <p:extLst>
      <p:ext uri="{BB962C8B-B14F-4D97-AF65-F5344CB8AC3E}">
        <p14:creationId xmlns:p14="http://schemas.microsoft.com/office/powerpoint/2010/main" val="3467224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113</a:t>
            </a:fld>
            <a:endParaRPr lang="en-US"/>
          </a:p>
        </p:txBody>
      </p:sp>
    </p:spTree>
    <p:extLst>
      <p:ext uri="{BB962C8B-B14F-4D97-AF65-F5344CB8AC3E}">
        <p14:creationId xmlns:p14="http://schemas.microsoft.com/office/powerpoint/2010/main" val="30342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Sydney</a:t>
            </a:r>
          </a:p>
        </p:txBody>
      </p:sp>
      <p:sp>
        <p:nvSpPr>
          <p:cNvPr id="4" name="Slide Number Placeholder 3"/>
          <p:cNvSpPr>
            <a:spLocks noGrp="1"/>
          </p:cNvSpPr>
          <p:nvPr>
            <p:ph type="sldNum" sz="quarter" idx="5"/>
          </p:nvPr>
        </p:nvSpPr>
        <p:spPr/>
        <p:txBody>
          <a:bodyPr/>
          <a:lstStyle/>
          <a:p>
            <a:fld id="{4249A09B-4A39-974B-9594-129A7470D52A}" type="slidenum">
              <a:rPr lang="en-US" smtClean="0"/>
              <a:t>12</a:t>
            </a:fld>
            <a:endParaRPr lang="en-US"/>
          </a:p>
        </p:txBody>
      </p:sp>
    </p:spTree>
    <p:extLst>
      <p:ext uri="{BB962C8B-B14F-4D97-AF65-F5344CB8AC3E}">
        <p14:creationId xmlns:p14="http://schemas.microsoft.com/office/powerpoint/2010/main" val="116456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Melbourne</a:t>
            </a:r>
          </a:p>
        </p:txBody>
      </p:sp>
      <p:sp>
        <p:nvSpPr>
          <p:cNvPr id="4" name="Slide Number Placeholder 3"/>
          <p:cNvSpPr>
            <a:spLocks noGrp="1"/>
          </p:cNvSpPr>
          <p:nvPr>
            <p:ph type="sldNum" sz="quarter" idx="5"/>
          </p:nvPr>
        </p:nvSpPr>
        <p:spPr/>
        <p:txBody>
          <a:bodyPr/>
          <a:lstStyle/>
          <a:p>
            <a:fld id="{4249A09B-4A39-974B-9594-129A7470D52A}" type="slidenum">
              <a:rPr lang="en-US" smtClean="0"/>
              <a:t>13</a:t>
            </a:fld>
            <a:endParaRPr lang="en-US"/>
          </a:p>
        </p:txBody>
      </p:sp>
    </p:spTree>
    <p:extLst>
      <p:ext uri="{BB962C8B-B14F-4D97-AF65-F5344CB8AC3E}">
        <p14:creationId xmlns:p14="http://schemas.microsoft.com/office/powerpoint/2010/main" val="71145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8043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86760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971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552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2592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563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892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054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9892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5550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9694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2753268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9008677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6343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7133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224128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280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481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0723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3389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53085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57940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58430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518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2431538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6954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8157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53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1141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34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92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7594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2781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79549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8682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066725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817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2738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1359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12786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1"/>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accent3"/>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0874584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25020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740111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23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0268" y="470067"/>
            <a:ext cx="1423303" cy="304828"/>
          </a:xfrm>
          <a:prstGeom prst="rect">
            <a:avLst/>
          </a:prstGeom>
        </p:spPr>
      </p:pic>
    </p:spTree>
    <p:extLst>
      <p:ext uri="{BB962C8B-B14F-4D97-AF65-F5344CB8AC3E}">
        <p14:creationId xmlns:p14="http://schemas.microsoft.com/office/powerpoint/2010/main" val="1053726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03500705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6" y="-1"/>
            <a:ext cx="12187647" cy="6858001"/>
          </a:xfrm>
          <a:prstGeom prst="rect">
            <a:avLst/>
          </a:prstGeom>
        </p:spPr>
      </p:pic>
      <p:sp>
        <p:nvSpPr>
          <p:cNvPr id="6" name="Rectangle 5"/>
          <p:cNvSpPr/>
          <p:nvPr userDrawn="1"/>
        </p:nvSpPr>
        <p:spPr bwMode="auto">
          <a:xfrm>
            <a:off x="0" y="0"/>
            <a:ext cx="9728200"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25636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469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0072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68961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915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4179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67288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349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7272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52036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90259772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4982960" y="1686607"/>
            <a:ext cx="7209040" cy="5178627"/>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4982960" y="1686607"/>
            <a:ext cx="6942120" cy="470898"/>
          </a:xfrm>
          <a:noFill/>
        </p:spPr>
        <p:txBody>
          <a:bodyPr wrap="square" lIns="182880" tIns="137160" rIns="182880" bIns="13716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43357980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4982960" y="1686607"/>
            <a:ext cx="7209040" cy="517139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309954B7-C7F5-4EA9-AA42-42D1F68AA9A2}"/>
              </a:ext>
            </a:extLst>
          </p:cNvPr>
          <p:cNvSpPr>
            <a:spLocks noGrp="1"/>
          </p:cNvSpPr>
          <p:nvPr>
            <p:ph type="body" sz="quarter" idx="11"/>
          </p:nvPr>
        </p:nvSpPr>
        <p:spPr>
          <a:xfrm>
            <a:off x="266919" y="1922056"/>
            <a:ext cx="4372605" cy="1320361"/>
          </a:xfrm>
        </p:spPr>
        <p:txBody>
          <a:bodyPr/>
          <a:lstStyle>
            <a:lvl1pPr marL="285750" indent="-285750">
              <a:lnSpc>
                <a:spcPct val="100000"/>
              </a:lnSpc>
              <a:spcAft>
                <a:spcPts val="600"/>
              </a:spcAft>
              <a:buFont typeface="Arial" panose="020B0604020202020204" pitchFamily="34" charset="0"/>
              <a:buChar char="•"/>
              <a:defRPr sz="1600"/>
            </a:lvl1pPr>
            <a:lvl2pPr>
              <a:lnSpc>
                <a:spcPct val="100000"/>
              </a:lnSpc>
              <a:defRPr sz="1200"/>
            </a:lvl2pPr>
            <a:lvl3pPr>
              <a:lnSpc>
                <a:spcPct val="100000"/>
              </a:lnSpc>
              <a:defRPr sz="1100"/>
            </a:lvl3pPr>
            <a:lvl4pPr>
              <a:lnSpc>
                <a:spcPct val="100000"/>
              </a:lnSpc>
              <a:defRPr sz="1050"/>
            </a:lvl4pPr>
            <a:lvl5pPr>
              <a:lnSpc>
                <a:spcPct val="100000"/>
              </a:lnSpc>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0637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6530123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98744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21902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40287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09599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2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05550809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692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648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943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0688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24633575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953516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30109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3804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Segoe UI Semilight" charset="0"/>
                <a:cs typeface="Segoe UI Semilight"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a:t>Edit Master text styles</a:t>
            </a:r>
          </a:p>
          <a:p>
            <a:pPr marL="572691" lvl="1" indent="-336145" defTabSz="914400">
              <a:spcBef>
                <a:spcPts val="1000"/>
              </a:spcBef>
            </a:pPr>
            <a:r>
              <a:rPr lang="en-US"/>
              <a:t>subtitle</a:t>
            </a:r>
          </a:p>
        </p:txBody>
      </p:sp>
    </p:spTree>
    <p:extLst>
      <p:ext uri="{BB962C8B-B14F-4D97-AF65-F5344CB8AC3E}">
        <p14:creationId xmlns:p14="http://schemas.microsoft.com/office/powerpoint/2010/main" val="6693310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005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2722243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7"/>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1643566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12175C-3CF6-487A-9684-5B9CA6422935}" type="datetimeFigureOut">
              <a:rPr kumimoji="0" lang="en-US" sz="1800" b="0" i="0" u="none" strike="noStrike" kern="1200" cap="none" spc="0" normalizeH="0" baseline="0" noProof="0" smtClean="0">
                <a:ln>
                  <a:noFill/>
                </a:ln>
                <a:solidFill>
                  <a:srgbClr val="505050"/>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5/12/2020</a:t>
            </a:fld>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8EB9E8-CA3A-4349-8165-A1A8FED2E9F7}" type="slidenum">
              <a:rPr kumimoji="0" lang="en-US" sz="1800" b="0" i="0" u="none" strike="noStrike" kern="1200" cap="none" spc="0" normalizeH="0" baseline="0" noProof="0" smtClean="0">
                <a:ln>
                  <a:noFill/>
                </a:ln>
                <a:solidFill>
                  <a:srgbClr val="505050"/>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13433760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1pPr>
            <a:lvl2pPr marL="339661"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2pPr>
            <a:lvl3pPr marL="572979"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3pPr>
            <a:lvl4pPr marL="798362"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4pPr>
            <a:lvl5pPr marL="1030094"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80049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465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541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541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166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29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288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348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138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8414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206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73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2260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641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37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877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42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889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0743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13370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393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6205570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291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84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8524804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73453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9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7087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22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descr="A group of people standing in a room&#10;&#10;Description automatically generated">
            <a:extLst>
              <a:ext uri="{FF2B5EF4-FFF2-40B4-BE49-F238E27FC236}">
                <a16:creationId xmlns:a16="http://schemas.microsoft.com/office/drawing/2014/main" id="{7ED44BF3-CF60-D541-B90D-31F9D292D84A}"/>
              </a:ext>
            </a:extLst>
          </p:cNvPr>
          <p:cNvPicPr>
            <a:picLocks noChangeAspect="1"/>
          </p:cNvPicPr>
          <p:nvPr userDrawn="1"/>
        </p:nvPicPr>
        <p:blipFill rotWithShape="1">
          <a:blip r:embed="rId2"/>
          <a:srcRect l="37084" t="33641" r="20796" b="30953"/>
          <a:stretch/>
        </p:blipFill>
        <p:spPr>
          <a:xfrm>
            <a:off x="-1" y="0"/>
            <a:ext cx="12237027"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35115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0564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9515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82884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511192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2"/>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139607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428093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543132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557932856"/>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179744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26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0800781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14955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875942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12678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760749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01613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97189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483426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5707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516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43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8554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7748590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648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43992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a:srcRect t="36531" r="26846" b="172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724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10598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090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021180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769805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939797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1632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76265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4100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95636803"/>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580934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347878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683618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95255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64616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9931865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543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509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64745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96720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52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7789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89593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9766520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85256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63134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715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303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8765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192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73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915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9317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36502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3642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71678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5426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569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82821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97432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98108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1467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98296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5504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86309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76545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58550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987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6810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026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image" Target="../media/image6.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7.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6.emf"/><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20.emf"/><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 Id="rId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image" Target="../media/image28.emf"/><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theme" Target="../theme/theme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8"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theme" Target="../theme/theme7.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796788"/>
      </p:ext>
    </p:extLst>
  </p:cSld>
  <p:clrMap bg1="lt1" tx1="dk1" bg2="lt2" tx2="dk2" accent1="accent1" accent2="accent2" accent3="accent3" accent4="accent4" accent5="accent5" accent6="accent6" hlink="hlink" folHlink="folHlink"/>
  <p:sldLayoutIdLst>
    <p:sldLayoutId id="2147483690" r:id="rId1"/>
    <p:sldLayoutId id="214748369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 id="2147483694" r:id="rId13"/>
    <p:sldLayoutId id="2147483676" r:id="rId14"/>
    <p:sldLayoutId id="2147483662" r:id="rId15"/>
    <p:sldLayoutId id="2147483691" r:id="rId16"/>
    <p:sldLayoutId id="2147483693" r:id="rId17"/>
    <p:sldLayoutId id="2147483677" r:id="rId18"/>
    <p:sldLayoutId id="2147483678" r:id="rId19"/>
    <p:sldLayoutId id="2147483679" r:id="rId20"/>
    <p:sldLayoutId id="2147483680" r:id="rId21"/>
    <p:sldLayoutId id="2147483682" r:id="rId22"/>
    <p:sldLayoutId id="2147483684" r:id="rId23"/>
    <p:sldLayoutId id="2147483685" r:id="rId24"/>
    <p:sldLayoutId id="2147483686" r:id="rId25"/>
    <p:sldLayoutId id="2147483687" r:id="rId26"/>
    <p:sldLayoutId id="2147483688" r:id="rId27"/>
    <p:sldLayoutId id="2147483689" r:id="rId28"/>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0035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1208173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781245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193927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5665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31336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1" r:id="rId30"/>
    <p:sldLayoutId id="2147483842" r:id="rId31"/>
    <p:sldLayoutId id="2147483843" r:id="rId32"/>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32" r:id="rId1"/>
    <p:sldLayoutId id="2147484447" r:id="rId2"/>
    <p:sldLayoutId id="2147484446" r:id="rId3"/>
    <p:sldLayoutId id="2147484445" r:id="rId4"/>
    <p:sldLayoutId id="2147484444" r:id="rId5"/>
    <p:sldLayoutId id="2147484443" r:id="rId6"/>
    <p:sldLayoutId id="2147484442" r:id="rId7"/>
    <p:sldLayoutId id="2147484441" r:id="rId8"/>
    <p:sldLayoutId id="2147484440" r:id="rId9"/>
    <p:sldLayoutId id="2147484439" r:id="rId10"/>
    <p:sldLayoutId id="2147484436" r:id="rId11"/>
    <p:sldLayoutId id="2147484435" r:id="rId12"/>
    <p:sldLayoutId id="2147484438" r:id="rId13"/>
    <p:sldLayoutId id="2147484437" r:id="rId14"/>
    <p:sldLayoutId id="2147484434" r:id="rId15"/>
    <p:sldLayoutId id="2147484433" r:id="rId16"/>
    <p:sldLayoutId id="2147484422" r:id="rId17"/>
    <p:sldLayoutId id="2147484421" r:id="rId18"/>
    <p:sldLayoutId id="214748444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74.png"/><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6.xml"/><Relationship Id="rId5" Type="http://schemas.openxmlformats.org/officeDocument/2006/relationships/image" Target="../media/image68.svg"/><Relationship Id="rId4" Type="http://schemas.openxmlformats.org/officeDocument/2006/relationships/image" Target="../media/image67.pn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CosmosIOTLab"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bit.ly/3bVvIs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5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6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4.xml"/></Relationships>
</file>

<file path=ppt/slides/_rels/slide43.xml.rels><?xml version="1.0" encoding="UTF-8" standalone="yes"?>
<Relationships xmlns="http://schemas.openxmlformats.org/package/2006/relationships"><Relationship Id="rId2" Type="http://schemas.microsoft.com/office/2018/10/relationships/comments" Target="../comments/modernComment_7BBF52C6_69285422.xml"/><Relationship Id="rId1" Type="http://schemas.openxmlformats.org/officeDocument/2006/relationships/slideLayout" Target="../slideLayouts/slideLayout11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8.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3.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184.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184.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184.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184.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184.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184.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184.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0.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87.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2.xml"/><Relationship Id="rId5" Type="http://schemas.openxmlformats.org/officeDocument/2006/relationships/image" Target="../media/image64.pn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16750"/>
            <a:ext cx="6886410" cy="1793090"/>
          </a:xfrm>
        </p:spPr>
        <p:txBody>
          <a:bodyPr/>
          <a:lstStyle/>
          <a:p>
            <a:pPr>
              <a:spcBef>
                <a:spcPts val="1200"/>
              </a:spcBef>
            </a:pPr>
            <a:r>
              <a:rPr lang="en-US" sz="4800"/>
              <a:t>Azure Cosmos DB</a:t>
            </a:r>
            <a:br>
              <a:rPr lang="en-US" sz="4800"/>
            </a:br>
            <a:r>
              <a:rPr lang="en-US" sz="4800"/>
              <a:t>App Dev Workshop </a:t>
            </a:r>
            <a:br>
              <a:rPr lang="en-US" sz="5000" spc="0">
                <a:latin typeface="Segoe UI Semilight" charset="0"/>
                <a:ea typeface="Segoe UI Semilight" charset="0"/>
              </a:rPr>
            </a:br>
            <a:br>
              <a:rPr lang="en-US" sz="5000" spc="0">
                <a:latin typeface="Segoe UI Semilight" charset="0"/>
                <a:ea typeface="Segoe UI Semilight" charset="0"/>
              </a:rPr>
            </a:br>
            <a:r>
              <a:rPr lang="en-US" sz="2800"/>
              <a:t>Build real-time apps with </a:t>
            </a:r>
            <a:r>
              <a:rPr lang="en-US" sz="2800" b="1"/>
              <a:t>Azure Cosmos DB</a:t>
            </a:r>
            <a:r>
              <a:rPr lang="en-US" sz="2800"/>
              <a:t>, Azure Functions, Azure Databricks and Power BI</a:t>
            </a:r>
            <a:endParaRPr lang="en-US" sz="4400" spc="0">
              <a:latin typeface="Segoe UI Semilight" charset="0"/>
              <a:ea typeface="Segoe UI Semilight" charset="0"/>
            </a:endParaRPr>
          </a:p>
        </p:txBody>
      </p:sp>
    </p:spTree>
    <p:extLst>
      <p:ext uri="{BB962C8B-B14F-4D97-AF65-F5344CB8AC3E}">
        <p14:creationId xmlns:p14="http://schemas.microsoft.com/office/powerpoint/2010/main" val="19614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anim calcmode="lin" valueType="num">
                                      <p:cBhvr>
                                        <p:cTn id="8" dur="350" fill="hold"/>
                                        <p:tgtEl>
                                          <p:spTgt spid="2"/>
                                        </p:tgtEl>
                                        <p:attrNameLst>
                                          <p:attrName>ppt_x</p:attrName>
                                        </p:attrNameLst>
                                      </p:cBhvr>
                                      <p:tavLst>
                                        <p:tav tm="0">
                                          <p:val>
                                            <p:strVal val="#ppt_x"/>
                                          </p:val>
                                        </p:tav>
                                        <p:tav tm="100000">
                                          <p:val>
                                            <p:strVal val="#ppt_x"/>
                                          </p:val>
                                        </p:tav>
                                      </p:tavLst>
                                    </p:anim>
                                    <p:anim calcmode="lin" valueType="num">
                                      <p:cBhvr>
                                        <p:cTn id="9" dur="3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Natively supports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different types of data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Provides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The 1</a:t>
              </a:r>
              <a:r>
                <a:rPr kumimoji="0" lang="en-US" sz="16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Semilight"/>
                  <a:ea typeface="+mn-ea"/>
                  <a:cs typeface="+mn-cs"/>
                </a:rPr>
                <a:t>st</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and only database with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Enables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mission critical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p:cNvGrpSpPr/>
          <p:nvPr/>
        </p:nvGrpSpPr>
        <p:grpSpPr>
          <a:xfrm>
            <a:off x="2552812" y="2230668"/>
            <a:ext cx="2082409" cy="3543358"/>
            <a:chOff x="2552812" y="2230668"/>
            <a:chExt cx="2082409" cy="3543358"/>
          </a:xfrm>
        </p:grpSpPr>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charset="0"/>
                  <a:ea typeface="Segoe UI Semilight" charset="0"/>
                  <a:cs typeface="Segoe UI Semilight" charset="0"/>
                </a:rPr>
                <a:t>De</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liver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massive storage/throughput scalability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Gives high flexibility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Boasts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5 well-defined consistency models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Naturally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analytics-ready</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and perfect for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Provides guaranteed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single digit millisecond latency at 99</a:t>
              </a:r>
              <a:r>
                <a:rPr kumimoji="0" lang="en-US" sz="1600" b="0" i="0" u="none" strike="noStrike" kern="1200" cap="none" spc="0" normalizeH="0" baseline="30000" noProof="0">
                  <a:ln>
                    <a:noFill/>
                  </a:ln>
                  <a:solidFill>
                    <a:srgbClr val="0078D7"/>
                  </a:solidFill>
                  <a:effectLst/>
                  <a:uLnTx/>
                  <a:uFillTx/>
                  <a:latin typeface="Segoe UI Semilight"/>
                  <a:ea typeface="+mn-ea"/>
                  <a:cs typeface="+mn-cs"/>
                </a:rPr>
                <a:t>th</a:t>
              </a:r>
              <a:r>
                <a:rPr kumimoji="0" lang="en-US" sz="1600" b="0" i="0" u="none" strike="noStrike" kern="1200" cap="none" spc="0" normalizeH="0" baseline="0" noProof="0">
                  <a:ln>
                    <a:noFill/>
                  </a:ln>
                  <a:solidFill>
                    <a:srgbClr val="0078D7"/>
                  </a:solidFill>
                  <a:effectLst/>
                  <a:uLnTx/>
                  <a:uFillTx/>
                  <a:latin typeface="Segoe UI Semilight"/>
                  <a:ea typeface="+mn-ea"/>
                  <a:cs typeface="+mn-cs"/>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Tackles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big data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workloads with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spTree>
    <p:extLst>
      <p:ext uri="{BB962C8B-B14F-4D97-AF65-F5344CB8AC3E}">
        <p14:creationId xmlns:p14="http://schemas.microsoft.com/office/powerpoint/2010/main" val="20779594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132" y="339829"/>
            <a:ext cx="6224379" cy="899537"/>
          </a:xfrm>
        </p:spPr>
        <p:txBody>
          <a:bodyPr/>
          <a:lstStyle/>
          <a:p>
            <a:r>
              <a:rPr lang="en-US"/>
              <a:t>Massive Scale Telemetry Stores for IOT</a:t>
            </a:r>
          </a:p>
        </p:txBody>
      </p:sp>
      <p:sp>
        <p:nvSpPr>
          <p:cNvPr id="3" name="Content Placeholder 2"/>
          <p:cNvSpPr>
            <a:spLocks noGrp="1"/>
          </p:cNvSpPr>
          <p:nvPr>
            <p:ph type="body" sz="quarter" idx="11"/>
          </p:nvPr>
        </p:nvSpPr>
        <p:spPr>
          <a:xfrm>
            <a:off x="270067" y="1494685"/>
            <a:ext cx="5319000" cy="2616101"/>
          </a:xfrm>
        </p:spPr>
        <p:txBody>
          <a:bodyPr/>
          <a:lstStyle/>
          <a:p>
            <a:r>
              <a:rPr lang="en-US">
                <a:solidFill>
                  <a:schemeClr val="tx1"/>
                </a:solidFill>
              </a:rPr>
              <a:t>Diverse and unpredictable IoT sensor workloads require a responsive data platform</a:t>
            </a:r>
          </a:p>
          <a:p>
            <a:pPr marL="285695" lvl="1" indent="-285695">
              <a:spcBef>
                <a:spcPts val="1600"/>
              </a:spcBef>
              <a:spcAft>
                <a:spcPts val="0"/>
              </a:spcAft>
              <a:buFont typeface="Arial" charset="0"/>
              <a:buChar char="•"/>
            </a:pPr>
            <a:r>
              <a:rPr lang="en-US" sz="1600">
                <a:solidFill>
                  <a:schemeClr val="tx1"/>
                </a:solidFill>
              </a:rPr>
              <a:t>Seamless handling of any data output or volume</a:t>
            </a:r>
          </a:p>
          <a:p>
            <a:pPr marL="285695" lvl="1" indent="-285695">
              <a:spcBef>
                <a:spcPts val="1000"/>
              </a:spcBef>
              <a:spcAft>
                <a:spcPts val="0"/>
              </a:spcAft>
              <a:buFont typeface="Arial" charset="0"/>
              <a:buChar char="•"/>
            </a:pPr>
            <a:r>
              <a:rPr lang="en-US" sz="1600">
                <a:solidFill>
                  <a:schemeClr val="tx1"/>
                </a:solidFill>
              </a:rPr>
              <a:t>Data made available immediately, and indexed automatically</a:t>
            </a:r>
          </a:p>
          <a:p>
            <a:pPr marL="285695" lvl="1" indent="-285695">
              <a:spcBef>
                <a:spcPts val="1000"/>
              </a:spcBef>
              <a:spcAft>
                <a:spcPts val="0"/>
              </a:spcAft>
              <a:buFont typeface="Arial" charset="0"/>
              <a:buChar char="•"/>
            </a:pPr>
            <a:r>
              <a:rPr lang="en-US" sz="1600">
                <a:solidFill>
                  <a:schemeClr val="tx1"/>
                </a:solidFill>
              </a:rPr>
              <a:t>High writes per second, with stable ingestion and query performance</a:t>
            </a:r>
          </a:p>
        </p:txBody>
      </p:sp>
      <p:grpSp>
        <p:nvGrpSpPr>
          <p:cNvPr id="60" name="Group 59">
            <a:extLst>
              <a:ext uri="{FF2B5EF4-FFF2-40B4-BE49-F238E27FC236}">
                <a16:creationId xmlns:a16="http://schemas.microsoft.com/office/drawing/2014/main" id="{2060F65A-32EA-4CA5-AF38-A78E24F28DD9}"/>
              </a:ext>
            </a:extLst>
          </p:cNvPr>
          <p:cNvGrpSpPr/>
          <p:nvPr/>
        </p:nvGrpSpPr>
        <p:grpSpPr>
          <a:xfrm>
            <a:off x="6469511" y="1564547"/>
            <a:ext cx="5093786" cy="3057077"/>
            <a:chOff x="6717320" y="2152529"/>
            <a:chExt cx="5094509" cy="3057510"/>
          </a:xfrm>
        </p:grpSpPr>
        <p:cxnSp>
          <p:nvCxnSpPr>
            <p:cNvPr id="63" name="Straight Arrow Connector 62">
              <a:extLst>
                <a:ext uri="{FF2B5EF4-FFF2-40B4-BE49-F238E27FC236}">
                  <a16:creationId xmlns:a16="http://schemas.microsoft.com/office/drawing/2014/main" id="{31BA4950-6E91-4E50-BBC3-E61B15324522}"/>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75FDE1D3-EC65-4979-9C04-B6635AB8A6B3}"/>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4A26BB86-1DAA-419C-B4FF-5455E11CF44E}"/>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676D130E-3F52-4F38-A619-503F9BD9F697}"/>
                </a:ext>
              </a:extLst>
            </p:cNvPr>
            <p:cNvGrpSpPr/>
            <p:nvPr/>
          </p:nvGrpSpPr>
          <p:grpSpPr>
            <a:xfrm>
              <a:off x="6717320" y="2290520"/>
              <a:ext cx="370104" cy="366416"/>
              <a:chOff x="5439748" y="810062"/>
              <a:chExt cx="3414577" cy="3380554"/>
            </a:xfrm>
          </p:grpSpPr>
          <p:sp>
            <p:nvSpPr>
              <p:cNvPr id="127" name="Rectangle 126">
                <a:extLst>
                  <a:ext uri="{FF2B5EF4-FFF2-40B4-BE49-F238E27FC236}">
                    <a16:creationId xmlns:a16="http://schemas.microsoft.com/office/drawing/2014/main" id="{FA88333F-006B-4DD5-876C-E9DE5097C55F}"/>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8" name="Connector: Elbow 602">
                <a:extLst>
                  <a:ext uri="{FF2B5EF4-FFF2-40B4-BE49-F238E27FC236}">
                    <a16:creationId xmlns:a16="http://schemas.microsoft.com/office/drawing/2014/main" id="{61D6E1F8-9632-4E54-A2A4-9EE7486C075F}"/>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Connector: Elbow 603">
                <a:extLst>
                  <a:ext uri="{FF2B5EF4-FFF2-40B4-BE49-F238E27FC236}">
                    <a16:creationId xmlns:a16="http://schemas.microsoft.com/office/drawing/2014/main" id="{A39CE380-B566-44A2-A397-9A8EFC603EE1}"/>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0" name="Connector: Elbow 604">
                <a:extLst>
                  <a:ext uri="{FF2B5EF4-FFF2-40B4-BE49-F238E27FC236}">
                    <a16:creationId xmlns:a16="http://schemas.microsoft.com/office/drawing/2014/main" id="{5561794B-D91E-4C94-A063-1D4B444B56C8}"/>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Connector: Elbow 605">
                <a:extLst>
                  <a:ext uri="{FF2B5EF4-FFF2-40B4-BE49-F238E27FC236}">
                    <a16:creationId xmlns:a16="http://schemas.microsoft.com/office/drawing/2014/main" id="{93B2616A-0555-45DC-9E7F-A0B40F03600A}"/>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2" name="Connector: Elbow 606">
                <a:extLst>
                  <a:ext uri="{FF2B5EF4-FFF2-40B4-BE49-F238E27FC236}">
                    <a16:creationId xmlns:a16="http://schemas.microsoft.com/office/drawing/2014/main" id="{4C821A6F-6E42-4D5B-920A-6B370292A1B0}"/>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CA997332-7AA3-4A4A-9CF8-166B97F250D8}"/>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4" name="Oval 133">
                <a:extLst>
                  <a:ext uri="{FF2B5EF4-FFF2-40B4-BE49-F238E27FC236}">
                    <a16:creationId xmlns:a16="http://schemas.microsoft.com/office/drawing/2014/main" id="{8013AD92-E4A9-4DBE-8BB1-B5716E6F413D}"/>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5" name="Oval 134">
                <a:extLst>
                  <a:ext uri="{FF2B5EF4-FFF2-40B4-BE49-F238E27FC236}">
                    <a16:creationId xmlns:a16="http://schemas.microsoft.com/office/drawing/2014/main" id="{31319EF1-6F94-445D-8D2E-B4A09397934D}"/>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6" name="Oval 135">
                <a:extLst>
                  <a:ext uri="{FF2B5EF4-FFF2-40B4-BE49-F238E27FC236}">
                    <a16:creationId xmlns:a16="http://schemas.microsoft.com/office/drawing/2014/main" id="{D306EA43-6E06-4EA6-8E58-BC9BB55C453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7B7C6A75-8974-41BE-9ADA-F9E0CA640538}"/>
                </a:ext>
              </a:extLst>
            </p:cNvPr>
            <p:cNvGrpSpPr/>
            <p:nvPr/>
          </p:nvGrpSpPr>
          <p:grpSpPr>
            <a:xfrm>
              <a:off x="9201457" y="2259706"/>
              <a:ext cx="535871" cy="397229"/>
              <a:chOff x="-2575176" y="-1203590"/>
              <a:chExt cx="3082012" cy="2284628"/>
            </a:xfrm>
            <a:solidFill>
              <a:schemeClr val="tx2"/>
            </a:solidFill>
          </p:grpSpPr>
          <p:sp>
            <p:nvSpPr>
              <p:cNvPr id="123" name="Freeform 42">
                <a:extLst>
                  <a:ext uri="{FF2B5EF4-FFF2-40B4-BE49-F238E27FC236}">
                    <a16:creationId xmlns:a16="http://schemas.microsoft.com/office/drawing/2014/main" id="{E744BAD0-31FD-4360-A314-A7E3333D09BF}"/>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4" name="Freeform 43">
                <a:extLst>
                  <a:ext uri="{FF2B5EF4-FFF2-40B4-BE49-F238E27FC236}">
                    <a16:creationId xmlns:a16="http://schemas.microsoft.com/office/drawing/2014/main" id="{FF587728-45DA-454F-9427-7CB49E5AE507}"/>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5" name="Freeform 44">
                <a:extLst>
                  <a:ext uri="{FF2B5EF4-FFF2-40B4-BE49-F238E27FC236}">
                    <a16:creationId xmlns:a16="http://schemas.microsoft.com/office/drawing/2014/main" id="{AF8C3E12-C3CB-4C86-A300-347558AF14E0}"/>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6" name="Freeform 45">
                <a:extLst>
                  <a:ext uri="{FF2B5EF4-FFF2-40B4-BE49-F238E27FC236}">
                    <a16:creationId xmlns:a16="http://schemas.microsoft.com/office/drawing/2014/main" id="{6E976684-6AEC-4B72-B148-6FF4087EA637}"/>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grpSp>
        <p:sp>
          <p:nvSpPr>
            <p:cNvPr id="74" name="TextBox 73">
              <a:extLst>
                <a:ext uri="{FF2B5EF4-FFF2-40B4-BE49-F238E27FC236}">
                  <a16:creationId xmlns:a16="http://schemas.microsoft.com/office/drawing/2014/main" id="{51E0BBE8-E1BA-4678-85BB-43398AA99A81}"/>
                </a:ext>
              </a:extLst>
            </p:cNvPr>
            <p:cNvSpPr txBox="1"/>
            <p:nvPr/>
          </p:nvSpPr>
          <p:spPr>
            <a:xfrm>
              <a:off x="10264433" y="2775969"/>
              <a:ext cx="154739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Cosmos DB</a:t>
              </a:r>
            </a:p>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(Telemetry &amp; device state)</a:t>
              </a:r>
            </a:p>
          </p:txBody>
        </p:sp>
        <p:grpSp>
          <p:nvGrpSpPr>
            <p:cNvPr id="75" name="Group 74">
              <a:extLst>
                <a:ext uri="{FF2B5EF4-FFF2-40B4-BE49-F238E27FC236}">
                  <a16:creationId xmlns:a16="http://schemas.microsoft.com/office/drawing/2014/main" id="{B5E943A0-2130-440D-9212-A92AFFDE927F}"/>
                </a:ext>
              </a:extLst>
            </p:cNvPr>
            <p:cNvGrpSpPr/>
            <p:nvPr/>
          </p:nvGrpSpPr>
          <p:grpSpPr>
            <a:xfrm>
              <a:off x="10717573" y="2152529"/>
              <a:ext cx="641116" cy="552594"/>
              <a:chOff x="8376458" y="5925518"/>
              <a:chExt cx="1045926" cy="901512"/>
            </a:xfrm>
            <a:noFill/>
          </p:grpSpPr>
          <p:sp>
            <p:nvSpPr>
              <p:cNvPr id="119" name="Star: 4 Points 8">
                <a:extLst>
                  <a:ext uri="{FF2B5EF4-FFF2-40B4-BE49-F238E27FC236}">
                    <a16:creationId xmlns:a16="http://schemas.microsoft.com/office/drawing/2014/main" id="{960B9FA3-64FB-460A-A1F1-F60957005A1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Star: 4 Points 8">
                <a:extLst>
                  <a:ext uri="{FF2B5EF4-FFF2-40B4-BE49-F238E27FC236}">
                    <a16:creationId xmlns:a16="http://schemas.microsoft.com/office/drawing/2014/main" id="{5A2E31DC-33EB-48C1-902F-CA7716F638E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a:extLst>
                  <a:ext uri="{FF2B5EF4-FFF2-40B4-BE49-F238E27FC236}">
                    <a16:creationId xmlns:a16="http://schemas.microsoft.com/office/drawing/2014/main" id="{508E9AF8-70AC-403F-A684-1367ACE9F71B}"/>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9">
                <a:extLst>
                  <a:ext uri="{FF2B5EF4-FFF2-40B4-BE49-F238E27FC236}">
                    <a16:creationId xmlns:a16="http://schemas.microsoft.com/office/drawing/2014/main" id="{FA4D1DCB-A818-4D06-A152-BF886310C93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751A0E21-937E-469C-809B-6EC7AE6E4CD7}"/>
                </a:ext>
              </a:extLst>
            </p:cNvPr>
            <p:cNvSpPr txBox="1"/>
            <p:nvPr/>
          </p:nvSpPr>
          <p:spPr>
            <a:xfrm>
              <a:off x="8930469" y="2775969"/>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Apache Storm on Azure HDInsight</a:t>
              </a:r>
            </a:p>
          </p:txBody>
        </p:sp>
        <p:sp>
          <p:nvSpPr>
            <p:cNvPr id="77" name="TextBox 76">
              <a:extLst>
                <a:ext uri="{FF2B5EF4-FFF2-40B4-BE49-F238E27FC236}">
                  <a16:creationId xmlns:a16="http://schemas.microsoft.com/office/drawing/2014/main" id="{5952388E-F5BC-4760-BAE7-4172C125A08B}"/>
                </a:ext>
              </a:extLst>
            </p:cNvPr>
            <p:cNvSpPr txBox="1"/>
            <p:nvPr/>
          </p:nvSpPr>
          <p:spPr>
            <a:xfrm>
              <a:off x="8930469" y="4146528"/>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Storage (archival)</a:t>
              </a:r>
            </a:p>
          </p:txBody>
        </p:sp>
        <p:sp>
          <p:nvSpPr>
            <p:cNvPr id="78" name="TextBox 77">
              <a:extLst>
                <a:ext uri="{FF2B5EF4-FFF2-40B4-BE49-F238E27FC236}">
                  <a16:creationId xmlns:a16="http://schemas.microsoft.com/office/drawing/2014/main" id="{F2F4F461-F3E0-40B8-BA9B-50B3E297D3C6}"/>
                </a:ext>
              </a:extLst>
            </p:cNvPr>
            <p:cNvSpPr txBox="1"/>
            <p:nvPr/>
          </p:nvSpPr>
          <p:spPr>
            <a:xfrm>
              <a:off x="10338456" y="3942443"/>
              <a:ext cx="1399350" cy="263168"/>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Web Jobs (Change feed processor)</a:t>
              </a:r>
            </a:p>
          </p:txBody>
        </p:sp>
        <p:sp>
          <p:nvSpPr>
            <p:cNvPr id="79" name="TextBox 78">
              <a:extLst>
                <a:ext uri="{FF2B5EF4-FFF2-40B4-BE49-F238E27FC236}">
                  <a16:creationId xmlns:a16="http://schemas.microsoft.com/office/drawing/2014/main" id="{AB30E86D-AE6D-487F-B111-5082B6E2B35C}"/>
                </a:ext>
              </a:extLst>
            </p:cNvPr>
            <p:cNvSpPr txBox="1"/>
            <p:nvPr/>
          </p:nvSpPr>
          <p:spPr>
            <a:xfrm>
              <a:off x="10338456" y="5078446"/>
              <a:ext cx="1399350"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Logic apps</a:t>
              </a:r>
            </a:p>
          </p:txBody>
        </p:sp>
        <p:sp>
          <p:nvSpPr>
            <p:cNvPr id="80" name="TextBox 79">
              <a:extLst>
                <a:ext uri="{FF2B5EF4-FFF2-40B4-BE49-F238E27FC236}">
                  <a16:creationId xmlns:a16="http://schemas.microsoft.com/office/drawing/2014/main" id="{90074EC9-671E-429F-8614-E0728056642B}"/>
                </a:ext>
              </a:extLst>
            </p:cNvPr>
            <p:cNvSpPr txBox="1"/>
            <p:nvPr/>
          </p:nvSpPr>
          <p:spPr>
            <a:xfrm>
              <a:off x="7582602" y="2775969"/>
              <a:ext cx="1077846"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IoT Hub</a:t>
              </a:r>
            </a:p>
          </p:txBody>
        </p:sp>
        <p:grpSp>
          <p:nvGrpSpPr>
            <p:cNvPr id="81" name="Group 80">
              <a:extLst>
                <a:ext uri="{FF2B5EF4-FFF2-40B4-BE49-F238E27FC236}">
                  <a16:creationId xmlns:a16="http://schemas.microsoft.com/office/drawing/2014/main" id="{C161B90C-493C-45BF-B3B4-0D316DD8E7D8}"/>
                </a:ext>
              </a:extLst>
            </p:cNvPr>
            <p:cNvGrpSpPr/>
            <p:nvPr/>
          </p:nvGrpSpPr>
          <p:grpSpPr>
            <a:xfrm>
              <a:off x="9226218" y="3631474"/>
              <a:ext cx="473648" cy="422366"/>
              <a:chOff x="2488012" y="1320237"/>
              <a:chExt cx="4696415" cy="4187934"/>
            </a:xfrm>
          </p:grpSpPr>
          <p:sp>
            <p:nvSpPr>
              <p:cNvPr id="111" name="Hexagon 110">
                <a:extLst>
                  <a:ext uri="{FF2B5EF4-FFF2-40B4-BE49-F238E27FC236}">
                    <a16:creationId xmlns:a16="http://schemas.microsoft.com/office/drawing/2014/main" id="{B3128F83-D41F-4B3D-ADC7-F10088D02039}"/>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Snip Single Corner Rectangle 26">
                <a:extLst>
                  <a:ext uri="{FF2B5EF4-FFF2-40B4-BE49-F238E27FC236}">
                    <a16:creationId xmlns:a16="http://schemas.microsoft.com/office/drawing/2014/main" id="{C94E67E4-5FB9-43F1-A592-0322AB9110C8}"/>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600">
                  <a:solidFill>
                    <a:srgbClr val="505050"/>
                  </a:solidFill>
                  <a:latin typeface="Segoe UI Semilight"/>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CF2C1F8-9595-45F8-B5AD-5560350E2C1D}"/>
                  </a:ext>
                </a:extLst>
              </p:cNvPr>
              <p:cNvGrpSpPr/>
              <p:nvPr/>
            </p:nvGrpSpPr>
            <p:grpSpPr>
              <a:xfrm>
                <a:off x="4271145" y="2716507"/>
                <a:ext cx="790235" cy="1472560"/>
                <a:chOff x="4917030" y="1019829"/>
                <a:chExt cx="123056" cy="229308"/>
              </a:xfrm>
            </p:grpSpPr>
            <p:sp>
              <p:nvSpPr>
                <p:cNvPr id="115" name="Freeform: Shape 114">
                  <a:extLst>
                    <a:ext uri="{FF2B5EF4-FFF2-40B4-BE49-F238E27FC236}">
                      <a16:creationId xmlns:a16="http://schemas.microsoft.com/office/drawing/2014/main" id="{C320DEBE-D1CE-4C64-A9FA-E004AC4A05E8}"/>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D7D93D43-87E1-4AC1-8172-AE64BA50142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69E54300-5CA9-421C-A51B-52846E0D613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AD18958D-794C-46F9-965D-96AAB82BBD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4" name="Right Triangle 113">
                <a:extLst>
                  <a:ext uri="{FF2B5EF4-FFF2-40B4-BE49-F238E27FC236}">
                    <a16:creationId xmlns:a16="http://schemas.microsoft.com/office/drawing/2014/main" id="{39B5A84E-8A5B-4D72-B285-8CC2617499E4}"/>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cs typeface="Segoe UI" pitchFamily="34" charset="0"/>
                </a:endParaRPr>
              </a:p>
            </p:txBody>
          </p:sp>
        </p:grpSp>
        <p:grpSp>
          <p:nvGrpSpPr>
            <p:cNvPr id="82" name="Group 81">
              <a:extLst>
                <a:ext uri="{FF2B5EF4-FFF2-40B4-BE49-F238E27FC236}">
                  <a16:creationId xmlns:a16="http://schemas.microsoft.com/office/drawing/2014/main" id="{6A7BF8FF-56BA-428D-8489-66DA5C293F4F}"/>
                </a:ext>
              </a:extLst>
            </p:cNvPr>
            <p:cNvGrpSpPr/>
            <p:nvPr/>
          </p:nvGrpSpPr>
          <p:grpSpPr>
            <a:xfrm>
              <a:off x="10834782" y="3434750"/>
              <a:ext cx="365487" cy="365487"/>
              <a:chOff x="4199876" y="4606668"/>
              <a:chExt cx="596892" cy="596892"/>
            </a:xfrm>
            <a:noFill/>
          </p:grpSpPr>
          <p:sp>
            <p:nvSpPr>
              <p:cNvPr id="104" name="Freeform 220">
                <a:extLst>
                  <a:ext uri="{FF2B5EF4-FFF2-40B4-BE49-F238E27FC236}">
                    <a16:creationId xmlns:a16="http://schemas.microsoft.com/office/drawing/2014/main" id="{3966B0B7-D89D-4EE1-9CE9-8FB33617C5DC}"/>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B931C262-E0E9-4708-9544-99AE8873D553}"/>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6" name="Freeform: Shape 105">
                <a:extLst>
                  <a:ext uri="{FF2B5EF4-FFF2-40B4-BE49-F238E27FC236}">
                    <a16:creationId xmlns:a16="http://schemas.microsoft.com/office/drawing/2014/main" id="{FF9919A0-F6ED-43F8-B134-437336D7D064}"/>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7" name="Freeform: Shape 106">
                <a:extLst>
                  <a:ext uri="{FF2B5EF4-FFF2-40B4-BE49-F238E27FC236}">
                    <a16:creationId xmlns:a16="http://schemas.microsoft.com/office/drawing/2014/main" id="{A4C298A0-7E3E-4988-944B-00C783B2C29A}"/>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8" name="Freeform 220">
                <a:extLst>
                  <a:ext uri="{FF2B5EF4-FFF2-40B4-BE49-F238E27FC236}">
                    <a16:creationId xmlns:a16="http://schemas.microsoft.com/office/drawing/2014/main" id="{70F6004A-731C-4ABD-84DF-02F2BE59F8A2}"/>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Freeform 220">
                <a:extLst>
                  <a:ext uri="{FF2B5EF4-FFF2-40B4-BE49-F238E27FC236}">
                    <a16:creationId xmlns:a16="http://schemas.microsoft.com/office/drawing/2014/main" id="{C565E660-585C-4288-BEEE-C75C7DFC2906}"/>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Freeform 220">
                <a:extLst>
                  <a:ext uri="{FF2B5EF4-FFF2-40B4-BE49-F238E27FC236}">
                    <a16:creationId xmlns:a16="http://schemas.microsoft.com/office/drawing/2014/main" id="{FE6B43AE-5E64-4820-A24D-A27C2BB4C57D}"/>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3" name="Graphic 82" descr="Gears">
              <a:extLst>
                <a:ext uri="{FF2B5EF4-FFF2-40B4-BE49-F238E27FC236}">
                  <a16:creationId xmlns:a16="http://schemas.microsoft.com/office/drawing/2014/main" id="{40058015-563D-43E5-947D-D3F4CE655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10909629" y="3557190"/>
              <a:ext cx="408974" cy="408974"/>
            </a:xfrm>
            <a:prstGeom prst="rect">
              <a:avLst/>
            </a:prstGeom>
          </p:spPr>
        </p:pic>
        <p:grpSp>
          <p:nvGrpSpPr>
            <p:cNvPr id="84" name="Group 83">
              <a:extLst>
                <a:ext uri="{FF2B5EF4-FFF2-40B4-BE49-F238E27FC236}">
                  <a16:creationId xmlns:a16="http://schemas.microsoft.com/office/drawing/2014/main" id="{6659BF72-1E0D-4D0F-84DA-1487C9FBDA59}"/>
                </a:ext>
              </a:extLst>
            </p:cNvPr>
            <p:cNvGrpSpPr/>
            <p:nvPr/>
          </p:nvGrpSpPr>
          <p:grpSpPr>
            <a:xfrm>
              <a:off x="7820684" y="2235378"/>
              <a:ext cx="423233" cy="437465"/>
              <a:chOff x="6175919" y="4051028"/>
              <a:chExt cx="248788" cy="257154"/>
            </a:xfrm>
          </p:grpSpPr>
          <p:sp>
            <p:nvSpPr>
              <p:cNvPr id="96" name="Freeform: Shape 526">
                <a:extLst>
                  <a:ext uri="{FF2B5EF4-FFF2-40B4-BE49-F238E27FC236}">
                    <a16:creationId xmlns:a16="http://schemas.microsoft.com/office/drawing/2014/main" id="{804868E0-9246-4CE5-8BE6-411B3F60F7F1}"/>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Freeform: Shape 527">
                <a:extLst>
                  <a:ext uri="{FF2B5EF4-FFF2-40B4-BE49-F238E27FC236}">
                    <a16:creationId xmlns:a16="http://schemas.microsoft.com/office/drawing/2014/main" id="{DE02D549-9222-43AF-B702-756DF32906A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Shape 529">
                <a:extLst>
                  <a:ext uri="{FF2B5EF4-FFF2-40B4-BE49-F238E27FC236}">
                    <a16:creationId xmlns:a16="http://schemas.microsoft.com/office/drawing/2014/main" id="{A01614E3-1992-422A-8D52-0B4EAF75921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Freeform: Shape 530">
                <a:extLst>
                  <a:ext uri="{FF2B5EF4-FFF2-40B4-BE49-F238E27FC236}">
                    <a16:creationId xmlns:a16="http://schemas.microsoft.com/office/drawing/2014/main" id="{483DB044-7AC7-4145-9888-56D3C17CDF08}"/>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Shape 531">
                <a:extLst>
                  <a:ext uri="{FF2B5EF4-FFF2-40B4-BE49-F238E27FC236}">
                    <a16:creationId xmlns:a16="http://schemas.microsoft.com/office/drawing/2014/main" id="{F5A6C524-08F6-49BC-9546-0AAFDBA84FF0}"/>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Freeform: Shape 532">
                <a:extLst>
                  <a:ext uri="{FF2B5EF4-FFF2-40B4-BE49-F238E27FC236}">
                    <a16:creationId xmlns:a16="http://schemas.microsoft.com/office/drawing/2014/main" id="{1EA290EB-DF02-46A7-A117-0696464F9102}"/>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Freeform: Shape 524">
                <a:extLst>
                  <a:ext uri="{FF2B5EF4-FFF2-40B4-BE49-F238E27FC236}">
                    <a16:creationId xmlns:a16="http://schemas.microsoft.com/office/drawing/2014/main" id="{140AF620-BBB8-4A55-A572-3C2B149266EA}"/>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Shape 533">
                <a:extLst>
                  <a:ext uri="{FF2B5EF4-FFF2-40B4-BE49-F238E27FC236}">
                    <a16:creationId xmlns:a16="http://schemas.microsoft.com/office/drawing/2014/main" id="{E86DA1DB-AA66-4898-A41D-F90A876C84E1}"/>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5" name="Straight Arrow Connector 84">
              <a:extLst>
                <a:ext uri="{FF2B5EF4-FFF2-40B4-BE49-F238E27FC236}">
                  <a16:creationId xmlns:a16="http://schemas.microsoft.com/office/drawing/2014/main" id="{25AE6A3E-CBE4-46F6-9F48-7F0F169A8771}"/>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7712E3E7-85BA-4CD2-A2E1-AC08139C0269}"/>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7" name="Group 25">
              <a:extLst>
                <a:ext uri="{FF2B5EF4-FFF2-40B4-BE49-F238E27FC236}">
                  <a16:creationId xmlns:a16="http://schemas.microsoft.com/office/drawing/2014/main" id="{34D22426-F539-4C19-8F75-FB3EFD6295BD}"/>
                </a:ext>
              </a:extLst>
            </p:cNvPr>
            <p:cNvGrpSpPr>
              <a:grpSpLocks noChangeAspect="1"/>
            </p:cNvGrpSpPr>
            <p:nvPr/>
          </p:nvGrpSpPr>
          <p:grpSpPr bwMode="auto">
            <a:xfrm>
              <a:off x="10899969" y="4583467"/>
              <a:ext cx="447021" cy="438081"/>
              <a:chOff x="6108" y="2220"/>
              <a:chExt cx="150" cy="147"/>
            </a:xfrm>
          </p:grpSpPr>
          <p:sp>
            <p:nvSpPr>
              <p:cNvPr id="91" name="Freeform 26">
                <a:extLst>
                  <a:ext uri="{FF2B5EF4-FFF2-40B4-BE49-F238E27FC236}">
                    <a16:creationId xmlns:a16="http://schemas.microsoft.com/office/drawing/2014/main" id="{D2025066-2F9B-4360-8B4E-AD1C1CFDC91F}"/>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2" name="Freeform 27">
                <a:extLst>
                  <a:ext uri="{FF2B5EF4-FFF2-40B4-BE49-F238E27FC236}">
                    <a16:creationId xmlns:a16="http://schemas.microsoft.com/office/drawing/2014/main" id="{93092598-329C-4A2B-9DDC-3E3ABC9186A5}"/>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3" name="Freeform 28">
                <a:extLst>
                  <a:ext uri="{FF2B5EF4-FFF2-40B4-BE49-F238E27FC236}">
                    <a16:creationId xmlns:a16="http://schemas.microsoft.com/office/drawing/2014/main" id="{FE9703EA-B951-42B8-8B18-813D6E209F62}"/>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4" name="Line 29">
                <a:extLst>
                  <a:ext uri="{FF2B5EF4-FFF2-40B4-BE49-F238E27FC236}">
                    <a16:creationId xmlns:a16="http://schemas.microsoft.com/office/drawing/2014/main" id="{FD8CA60C-35EF-48C0-948F-88107F763F9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5" name="Oval 30">
                <a:extLst>
                  <a:ext uri="{FF2B5EF4-FFF2-40B4-BE49-F238E27FC236}">
                    <a16:creationId xmlns:a16="http://schemas.microsoft.com/office/drawing/2014/main" id="{A38DC0FE-B081-4749-A0B0-93CFF3506841}"/>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grpSp>
        <p:cxnSp>
          <p:nvCxnSpPr>
            <p:cNvPr id="88" name="Connector: Elbow 87">
              <a:extLst>
                <a:ext uri="{FF2B5EF4-FFF2-40B4-BE49-F238E27FC236}">
                  <a16:creationId xmlns:a16="http://schemas.microsoft.com/office/drawing/2014/main" id="{6A5512AB-87CA-4637-830A-B8E05B0A173B}"/>
                </a:ext>
              </a:extLst>
            </p:cNvPr>
            <p:cNvCxnSpPr>
              <a:cxnSpLocks/>
              <a:endCxn id="80" idx="2"/>
            </p:cNvCxnSpPr>
            <p:nvPr/>
          </p:nvCxnSpPr>
          <p:spPr>
            <a:xfrm rot="10800000">
              <a:off x="8121526" y="2907563"/>
              <a:ext cx="2593945" cy="1866635"/>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Arrow Connector 88">
              <a:extLst>
                <a:ext uri="{FF2B5EF4-FFF2-40B4-BE49-F238E27FC236}">
                  <a16:creationId xmlns:a16="http://schemas.microsoft.com/office/drawing/2014/main" id="{9B431B7E-3646-45C5-9083-679934A8227E}"/>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9F5B69C7-7FB5-4672-8506-00CC491114F7}"/>
                </a:ext>
              </a:extLst>
            </p:cNvPr>
            <p:cNvCxnSpPr>
              <a:cxnSpLocks/>
              <a:stCxn id="78" idx="1"/>
              <a:endCxn id="74" idx="1"/>
            </p:cNvCxnSpPr>
            <p:nvPr/>
          </p:nvCxnSpPr>
          <p:spPr>
            <a:xfrm rot="10800000">
              <a:off x="10264433" y="2907564"/>
              <a:ext cx="74023" cy="1166464"/>
            </a:xfrm>
            <a:prstGeom prst="bentConnector3">
              <a:avLst>
                <a:gd name="adj1" fmla="val 40886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37" name="Picture 2" descr="https://seeklogo.com/images/T/toyota-logo-3A02221675-seeklogo.com.png">
            <a:extLst>
              <a:ext uri="{FF2B5EF4-FFF2-40B4-BE49-F238E27FC236}">
                <a16:creationId xmlns:a16="http://schemas.microsoft.com/office/drawing/2014/main" id="{5D46B5F9-A74F-4BF4-890C-BA9FF38682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941" y="5801865"/>
            <a:ext cx="955122" cy="79275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0" descr="Image result for honeywell logo png">
            <a:extLst>
              <a:ext uri="{FF2B5EF4-FFF2-40B4-BE49-F238E27FC236}">
                <a16:creationId xmlns:a16="http://schemas.microsoft.com/office/drawing/2014/main" id="{B9C83C1C-F9CD-4448-92DD-6D5459324AC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641890" y="6061885"/>
            <a:ext cx="1540730" cy="27270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azurecomcdn.azureedge.net/cvt-4f63d0dc9876bb5804986b42c2edf6e24cecce5528e4ec21dd5a7c0c1c85fedb/images/shared/customers/johnson-controls_m.png">
            <a:extLst>
              <a:ext uri="{FF2B5EF4-FFF2-40B4-BE49-F238E27FC236}">
                <a16:creationId xmlns:a16="http://schemas.microsoft.com/office/drawing/2014/main" id="{D156218C-B676-44DE-9513-AC81143C6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823" y="5927668"/>
            <a:ext cx="1223130" cy="54114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https://azurecomcdn.azureedge.net/cvt-725edb9c054ab6faada83f3baeeedea262a07f2463f45e04164657dd365068ff/images/shared/customers/lg-cns_m.png">
            <a:extLst>
              <a:ext uri="{FF2B5EF4-FFF2-40B4-BE49-F238E27FC236}">
                <a16:creationId xmlns:a16="http://schemas.microsoft.com/office/drawing/2014/main" id="{308C9AB1-6F1A-4820-98F3-ED9EFFF17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277" y="5982471"/>
            <a:ext cx="1593894" cy="43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1618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50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27" y="339390"/>
            <a:ext cx="5874886" cy="899665"/>
          </a:xfrm>
        </p:spPr>
        <p:txBody>
          <a:bodyPr/>
          <a:lstStyle/>
          <a:p>
            <a:r>
              <a:rPr lang="en-US"/>
              <a:t>simplified development with serverless architecture</a:t>
            </a:r>
          </a:p>
        </p:txBody>
      </p:sp>
      <p:sp>
        <p:nvSpPr>
          <p:cNvPr id="3" name="Content Placeholder 2"/>
          <p:cNvSpPr>
            <a:spLocks noGrp="1"/>
          </p:cNvSpPr>
          <p:nvPr>
            <p:ph type="body" sz="quarter" idx="11"/>
          </p:nvPr>
        </p:nvSpPr>
        <p:spPr>
          <a:xfrm>
            <a:off x="269239" y="1742087"/>
            <a:ext cx="5450205" cy="3340402"/>
          </a:xfrm>
        </p:spPr>
        <p:txBody>
          <a:bodyPr/>
          <a:lstStyle/>
          <a:p>
            <a:r>
              <a:rPr lang="en-US">
                <a:solidFill>
                  <a:schemeClr val="tx1"/>
                </a:solidFill>
              </a:rPr>
              <a:t>Experience decreased time-to-market, enhanced scalability, and freedom from framework management with event-driven micro-services.</a:t>
            </a:r>
          </a:p>
          <a:p>
            <a:pPr marL="285750" lvl="1" indent="-285750">
              <a:spcBef>
                <a:spcPts val="1600"/>
              </a:spcBef>
              <a:spcAft>
                <a:spcPts val="0"/>
              </a:spcAft>
              <a:buFont typeface="Arial" charset="0"/>
              <a:buChar char="•"/>
            </a:pPr>
            <a:r>
              <a:rPr lang="en-US" sz="1600">
                <a:solidFill>
                  <a:schemeClr val="tx1"/>
                </a:solidFill>
              </a:rPr>
              <a:t>Seamless handling of any data output or volume</a:t>
            </a:r>
          </a:p>
          <a:p>
            <a:pPr marL="285750" lvl="1" indent="-285750">
              <a:spcBef>
                <a:spcPts val="1000"/>
              </a:spcBef>
              <a:spcAft>
                <a:spcPts val="0"/>
              </a:spcAft>
              <a:buFont typeface="Arial" charset="0"/>
              <a:buChar char="•"/>
            </a:pPr>
            <a:r>
              <a:rPr lang="en-US" sz="1600">
                <a:solidFill>
                  <a:schemeClr val="tx1"/>
                </a:solidFill>
              </a:rPr>
              <a:t>Data made available immediately, and indexed automatically</a:t>
            </a:r>
          </a:p>
          <a:p>
            <a:pPr marL="285750" lvl="1" indent="-285750">
              <a:spcBef>
                <a:spcPts val="1000"/>
              </a:spcBef>
              <a:spcAft>
                <a:spcPts val="0"/>
              </a:spcAft>
              <a:buFont typeface="Arial" charset="0"/>
              <a:buChar char="•"/>
            </a:pPr>
            <a:r>
              <a:rPr lang="en-US" sz="1600">
                <a:solidFill>
                  <a:schemeClr val="tx1"/>
                </a:solidFill>
              </a:rPr>
              <a:t>High writes per second, with stable ingestion and query performance</a:t>
            </a:r>
          </a:p>
          <a:p>
            <a:pPr marL="285750" lvl="1" indent="-285750">
              <a:spcBef>
                <a:spcPts val="1000"/>
              </a:spcBef>
              <a:spcAft>
                <a:spcPts val="0"/>
              </a:spcAft>
              <a:buFont typeface="Arial" charset="0"/>
              <a:buChar char="•"/>
            </a:pPr>
            <a:r>
              <a:rPr lang="en-US" sz="1600">
                <a:solidFill>
                  <a:schemeClr val="tx1"/>
                </a:solidFill>
              </a:rPr>
              <a:t>Real-time, resilient change feeds logged forever and always accessible</a:t>
            </a:r>
          </a:p>
          <a:p>
            <a:pPr marL="285750" lvl="1" indent="-285750">
              <a:spcBef>
                <a:spcPts val="1000"/>
              </a:spcBef>
              <a:spcAft>
                <a:spcPts val="0"/>
              </a:spcAft>
              <a:buFont typeface="Arial" charset="0"/>
              <a:buChar char="•"/>
            </a:pPr>
            <a:r>
              <a:rPr lang="en-US" sz="1600">
                <a:solidFill>
                  <a:schemeClr val="tx1"/>
                </a:solidFill>
              </a:rPr>
              <a:t>Native integration with Azure Functions</a:t>
            </a:r>
          </a:p>
        </p:txBody>
      </p:sp>
      <p:pic>
        <p:nvPicPr>
          <p:cNvPr id="8" name="Picture 7">
            <a:extLst>
              <a:ext uri="{FF2B5EF4-FFF2-40B4-BE49-F238E27FC236}">
                <a16:creationId xmlns:a16="http://schemas.microsoft.com/office/drawing/2014/main" id="{34A4BCC5-9A5C-4319-ADAD-678D3A5B55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6081875"/>
            <a:ext cx="1053764" cy="344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00395" y="6094488"/>
            <a:ext cx="780802" cy="3196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521084" y="1493794"/>
            <a:ext cx="5165089" cy="2710370"/>
            <a:chOff x="6521084" y="1493794"/>
            <a:chExt cx="5165089" cy="2710370"/>
          </a:xfrm>
        </p:grpSpPr>
        <p:sp>
          <p:nvSpPr>
            <p:cNvPr id="7" name="TextBox 6">
              <a:extLst>
                <a:ext uri="{FF2B5EF4-FFF2-40B4-BE49-F238E27FC236}">
                  <a16:creationId xmlns:a16="http://schemas.microsoft.com/office/drawing/2014/main" id="{B47F98D2-BAF4-46F1-A83D-2C76B0644B16}"/>
                </a:ext>
              </a:extLst>
            </p:cNvPr>
            <p:cNvSpPr txBox="1"/>
            <p:nvPr/>
          </p:nvSpPr>
          <p:spPr>
            <a:xfrm>
              <a:off x="7432455" y="3819443"/>
              <a:ext cx="117523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1: Tax)</a:t>
              </a:r>
            </a:p>
          </p:txBody>
        </p:sp>
        <p:grpSp>
          <p:nvGrpSpPr>
            <p:cNvPr id="9" name="Group 8">
              <a:extLst>
                <a:ext uri="{FF2B5EF4-FFF2-40B4-BE49-F238E27FC236}">
                  <a16:creationId xmlns:a16="http://schemas.microsoft.com/office/drawing/2014/main" id="{2C09CD02-4DD4-4D23-93D7-56341325E55D}"/>
                </a:ext>
              </a:extLst>
            </p:cNvPr>
            <p:cNvGrpSpPr/>
            <p:nvPr/>
          </p:nvGrpSpPr>
          <p:grpSpPr>
            <a:xfrm>
              <a:off x="7789888" y="3285526"/>
              <a:ext cx="628588" cy="562205"/>
              <a:chOff x="6773175" y="404044"/>
              <a:chExt cx="802419" cy="717677"/>
            </a:xfrm>
          </p:grpSpPr>
          <p:sp>
            <p:nvSpPr>
              <p:cNvPr id="10" name="Freeform 24">
                <a:extLst>
                  <a:ext uri="{FF2B5EF4-FFF2-40B4-BE49-F238E27FC236}">
                    <a16:creationId xmlns:a16="http://schemas.microsoft.com/office/drawing/2014/main" id="{47F70E4C-F9A4-4C03-90AC-E3E04CA119CB}"/>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640">
                <a:extLst>
                  <a:ext uri="{FF2B5EF4-FFF2-40B4-BE49-F238E27FC236}">
                    <a16:creationId xmlns:a16="http://schemas.microsoft.com/office/drawing/2014/main" id="{47115074-3690-4F9E-8362-F3FB1718FF05}"/>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D6323DC7-8855-4364-AD11-5182075C807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CA11CDAE-8671-4FC1-B908-FC5C8B019DD9}"/>
                </a:ext>
              </a:extLst>
            </p:cNvPr>
            <p:cNvSpPr txBox="1"/>
            <p:nvPr/>
          </p:nvSpPr>
          <p:spPr>
            <a:xfrm>
              <a:off x="8714894" y="3819443"/>
              <a:ext cx="14145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2: Payment)</a:t>
              </a:r>
            </a:p>
          </p:txBody>
        </p:sp>
        <p:grpSp>
          <p:nvGrpSpPr>
            <p:cNvPr id="14" name="Group 13">
              <a:extLst>
                <a:ext uri="{FF2B5EF4-FFF2-40B4-BE49-F238E27FC236}">
                  <a16:creationId xmlns:a16="http://schemas.microsoft.com/office/drawing/2014/main" id="{57A37F27-4D7A-4B2B-B8C5-07D128EC9807}"/>
                </a:ext>
              </a:extLst>
            </p:cNvPr>
            <p:cNvGrpSpPr/>
            <p:nvPr/>
          </p:nvGrpSpPr>
          <p:grpSpPr>
            <a:xfrm>
              <a:off x="9191968" y="3285526"/>
              <a:ext cx="628588" cy="562205"/>
              <a:chOff x="6773175" y="404044"/>
              <a:chExt cx="802419" cy="717677"/>
            </a:xfrm>
          </p:grpSpPr>
          <p:sp>
            <p:nvSpPr>
              <p:cNvPr id="15" name="Freeform 24">
                <a:extLst>
                  <a:ext uri="{FF2B5EF4-FFF2-40B4-BE49-F238E27FC236}">
                    <a16:creationId xmlns:a16="http://schemas.microsoft.com/office/drawing/2014/main" id="{90C75254-1F53-4253-80EA-DB189B249C7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640">
                <a:extLst>
                  <a:ext uri="{FF2B5EF4-FFF2-40B4-BE49-F238E27FC236}">
                    <a16:creationId xmlns:a16="http://schemas.microsoft.com/office/drawing/2014/main" id="{0AC48EC4-62AE-4EC9-B04A-E5229D01F06B}"/>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28">
                <a:extLst>
                  <a:ext uri="{FF2B5EF4-FFF2-40B4-BE49-F238E27FC236}">
                    <a16:creationId xmlns:a16="http://schemas.microsoft.com/office/drawing/2014/main" id="{D587B621-B4AF-4C9C-8EF4-A0EB41EEC311}"/>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25942CAB-FFF3-470B-92FA-507E456619DA}"/>
                </a:ext>
              </a:extLst>
            </p:cNvPr>
            <p:cNvSpPr txBox="1"/>
            <p:nvPr/>
          </p:nvSpPr>
          <p:spPr>
            <a:xfrm>
              <a:off x="10009951" y="3819443"/>
              <a:ext cx="167622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N: Fulfillment)</a:t>
              </a:r>
            </a:p>
          </p:txBody>
        </p:sp>
        <p:grpSp>
          <p:nvGrpSpPr>
            <p:cNvPr id="19" name="Group 18">
              <a:extLst>
                <a:ext uri="{FF2B5EF4-FFF2-40B4-BE49-F238E27FC236}">
                  <a16:creationId xmlns:a16="http://schemas.microsoft.com/office/drawing/2014/main" id="{FD774294-09A8-4312-9AE8-1C1E2880442F}"/>
                </a:ext>
              </a:extLst>
            </p:cNvPr>
            <p:cNvGrpSpPr/>
            <p:nvPr/>
          </p:nvGrpSpPr>
          <p:grpSpPr>
            <a:xfrm>
              <a:off x="10617876" y="3285526"/>
              <a:ext cx="628588" cy="562205"/>
              <a:chOff x="6773175" y="404044"/>
              <a:chExt cx="802419" cy="717677"/>
            </a:xfrm>
          </p:grpSpPr>
          <p:sp>
            <p:nvSpPr>
              <p:cNvPr id="20" name="Freeform 24">
                <a:extLst>
                  <a:ext uri="{FF2B5EF4-FFF2-40B4-BE49-F238E27FC236}">
                    <a16:creationId xmlns:a16="http://schemas.microsoft.com/office/drawing/2014/main" id="{AD2EDFD4-3C5A-485C-ABBD-96A9CBB51C8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640">
                <a:extLst>
                  <a:ext uri="{FF2B5EF4-FFF2-40B4-BE49-F238E27FC236}">
                    <a16:creationId xmlns:a16="http://schemas.microsoft.com/office/drawing/2014/main" id="{FB34AF1F-8DC9-49C8-BCFD-8A91C3AE8F6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9B30416A-3F07-47B9-89EC-DA09377E43A8}"/>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F2B0ADAF-2A57-42CC-AB63-CF202B9AFEA6}"/>
                </a:ext>
              </a:extLst>
            </p:cNvPr>
            <p:cNvSpPr txBox="1"/>
            <p:nvPr/>
          </p:nvSpPr>
          <p:spPr>
            <a:xfrm>
              <a:off x="7149427" y="1493795"/>
              <a:ext cx="174129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(E-commerce Checkout, API)</a:t>
              </a:r>
            </a:p>
          </p:txBody>
        </p:sp>
        <p:grpSp>
          <p:nvGrpSpPr>
            <p:cNvPr id="24" name="Group 23">
              <a:extLst>
                <a:ext uri="{FF2B5EF4-FFF2-40B4-BE49-F238E27FC236}">
                  <a16:creationId xmlns:a16="http://schemas.microsoft.com/office/drawing/2014/main" id="{BFC9CF87-4FDD-4FEF-A55C-4E2BC0B7A17F}"/>
                </a:ext>
              </a:extLst>
            </p:cNvPr>
            <p:cNvGrpSpPr/>
            <p:nvPr/>
          </p:nvGrpSpPr>
          <p:grpSpPr>
            <a:xfrm>
              <a:off x="7789888" y="1953114"/>
              <a:ext cx="628588" cy="562205"/>
              <a:chOff x="6773175" y="404044"/>
              <a:chExt cx="802419" cy="717677"/>
            </a:xfrm>
          </p:grpSpPr>
          <p:sp>
            <p:nvSpPr>
              <p:cNvPr id="25" name="Freeform 24">
                <a:extLst>
                  <a:ext uri="{FF2B5EF4-FFF2-40B4-BE49-F238E27FC236}">
                    <a16:creationId xmlns:a16="http://schemas.microsoft.com/office/drawing/2014/main" id="{CC296914-E9AF-4359-9856-F357F5BD8B69}"/>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Freeform 640">
                <a:extLst>
                  <a:ext uri="{FF2B5EF4-FFF2-40B4-BE49-F238E27FC236}">
                    <a16:creationId xmlns:a16="http://schemas.microsoft.com/office/drawing/2014/main" id="{495C8094-B44B-4B83-9170-6BC3F85B6AFA}"/>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Freeform 28">
                <a:extLst>
                  <a:ext uri="{FF2B5EF4-FFF2-40B4-BE49-F238E27FC236}">
                    <a16:creationId xmlns:a16="http://schemas.microsoft.com/office/drawing/2014/main" id="{2FC80CB6-7265-4A36-B132-EEB2FDB644D9}"/>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BA22F9D5-3BC7-40AD-AC5B-6771E542F1E9}"/>
                </a:ext>
              </a:extLst>
            </p:cNvPr>
            <p:cNvSpPr txBox="1"/>
            <p:nvPr/>
          </p:nvSpPr>
          <p:spPr>
            <a:xfrm>
              <a:off x="8900654" y="1493794"/>
              <a:ext cx="122876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(Order event score)</a:t>
              </a:r>
            </a:p>
          </p:txBody>
        </p:sp>
        <p:grpSp>
          <p:nvGrpSpPr>
            <p:cNvPr id="31" name="Group 30">
              <a:extLst>
                <a:ext uri="{FF2B5EF4-FFF2-40B4-BE49-F238E27FC236}">
                  <a16:creationId xmlns:a16="http://schemas.microsoft.com/office/drawing/2014/main" id="{00FE1E99-F7C9-4ACD-B7A8-70F3F446D1D8}"/>
                </a:ext>
              </a:extLst>
            </p:cNvPr>
            <p:cNvGrpSpPr/>
            <p:nvPr/>
          </p:nvGrpSpPr>
          <p:grpSpPr>
            <a:xfrm>
              <a:off x="9192685" y="1928657"/>
              <a:ext cx="644698" cy="555680"/>
              <a:chOff x="8376458" y="5925518"/>
              <a:chExt cx="1045926" cy="901512"/>
            </a:xfrm>
          </p:grpSpPr>
          <p:sp>
            <p:nvSpPr>
              <p:cNvPr id="32" name="Star: 4 Points 8">
                <a:extLst>
                  <a:ext uri="{FF2B5EF4-FFF2-40B4-BE49-F238E27FC236}">
                    <a16:creationId xmlns:a16="http://schemas.microsoft.com/office/drawing/2014/main" id="{C9E42FA2-957B-416B-8F63-14DB9EC413D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Star: 4 Points 8">
                <a:extLst>
                  <a:ext uri="{FF2B5EF4-FFF2-40B4-BE49-F238E27FC236}">
                    <a16:creationId xmlns:a16="http://schemas.microsoft.com/office/drawing/2014/main" id="{85F388AE-59C6-4FA0-973C-0E8B8B828F6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A248B2D4-E54D-44B6-920C-57AA1C17C30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9">
                <a:extLst>
                  <a:ext uri="{FF2B5EF4-FFF2-40B4-BE49-F238E27FC236}">
                    <a16:creationId xmlns:a16="http://schemas.microsoft.com/office/drawing/2014/main" id="{8CBD7062-F159-4777-BA6B-5CC30B24B23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0EDE646-8375-449B-914C-229B34232681}"/>
                </a:ext>
              </a:extLst>
            </p:cNvPr>
            <p:cNvGrpSpPr/>
            <p:nvPr/>
          </p:nvGrpSpPr>
          <p:grpSpPr>
            <a:xfrm>
              <a:off x="6521084" y="1987693"/>
              <a:ext cx="485379" cy="412901"/>
              <a:chOff x="5872464" y="2045113"/>
              <a:chExt cx="485379" cy="412901"/>
            </a:xfrm>
          </p:grpSpPr>
          <p:grpSp>
            <p:nvGrpSpPr>
              <p:cNvPr id="37" name="Group 36">
                <a:extLst>
                  <a:ext uri="{FF2B5EF4-FFF2-40B4-BE49-F238E27FC236}">
                    <a16:creationId xmlns:a16="http://schemas.microsoft.com/office/drawing/2014/main" id="{B4DF48C3-6098-4FD9-BDDA-639CA3E5F544}"/>
                  </a:ext>
                </a:extLst>
              </p:cNvPr>
              <p:cNvGrpSpPr/>
              <p:nvPr/>
            </p:nvGrpSpPr>
            <p:grpSpPr>
              <a:xfrm>
                <a:off x="5872464" y="2045113"/>
                <a:ext cx="485379" cy="412901"/>
                <a:chOff x="2107244" y="1575258"/>
                <a:chExt cx="310993" cy="264555"/>
              </a:xfrm>
            </p:grpSpPr>
            <p:sp>
              <p:nvSpPr>
                <p:cNvPr id="42" name="Rectangle 9">
                  <a:extLst>
                    <a:ext uri="{FF2B5EF4-FFF2-40B4-BE49-F238E27FC236}">
                      <a16:creationId xmlns:a16="http://schemas.microsoft.com/office/drawing/2014/main" id="{D53BD777-E226-4431-8CA0-C1D81054A77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3" name="Line 10">
                  <a:extLst>
                    <a:ext uri="{FF2B5EF4-FFF2-40B4-BE49-F238E27FC236}">
                      <a16:creationId xmlns:a16="http://schemas.microsoft.com/office/drawing/2014/main" id="{479804F7-219D-4ECB-B931-ED10185D826F}"/>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5757F73E-8F6E-49E6-9713-D31027231AA5}"/>
                  </a:ext>
                </a:extLst>
              </p:cNvPr>
              <p:cNvGrpSpPr/>
              <p:nvPr/>
            </p:nvGrpSpPr>
            <p:grpSpPr>
              <a:xfrm>
                <a:off x="6153589" y="2082451"/>
                <a:ext cx="149347" cy="37338"/>
                <a:chOff x="2287367" y="1599181"/>
                <a:chExt cx="95690" cy="23923"/>
              </a:xfrm>
              <a:solidFill>
                <a:schemeClr val="tx2"/>
              </a:solidFill>
            </p:grpSpPr>
            <p:sp>
              <p:nvSpPr>
                <p:cNvPr id="39" name="Oval 11">
                  <a:extLst>
                    <a:ext uri="{FF2B5EF4-FFF2-40B4-BE49-F238E27FC236}">
                      <a16:creationId xmlns:a16="http://schemas.microsoft.com/office/drawing/2014/main" id="{8BA45FA7-AC75-48C4-A8FE-2646B887447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Oval 12">
                  <a:extLst>
                    <a:ext uri="{FF2B5EF4-FFF2-40B4-BE49-F238E27FC236}">
                      <a16:creationId xmlns:a16="http://schemas.microsoft.com/office/drawing/2014/main" id="{E0ADB978-C325-4B75-AF9F-F373E2DE3BF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 name="Oval 13">
                  <a:extLst>
                    <a:ext uri="{FF2B5EF4-FFF2-40B4-BE49-F238E27FC236}">
                      <a16:creationId xmlns:a16="http://schemas.microsoft.com/office/drawing/2014/main" id="{78FCC64B-1FCE-421B-85FF-D8D9AB59A875}"/>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4" name="ShoppingCart_E7BF">
              <a:extLst>
                <a:ext uri="{FF2B5EF4-FFF2-40B4-BE49-F238E27FC236}">
                  <a16:creationId xmlns:a16="http://schemas.microsoft.com/office/drawing/2014/main" id="{217E8BCF-60CE-4C8C-856F-3DFD565DB313}"/>
                </a:ext>
              </a:extLst>
            </p:cNvPr>
            <p:cNvSpPr>
              <a:spLocks noChangeAspect="1" noEditPoints="1"/>
            </p:cNvSpPr>
            <p:nvPr/>
          </p:nvSpPr>
          <p:spPr bwMode="auto">
            <a:xfrm>
              <a:off x="6642271" y="2158801"/>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C3BBF825-D75D-41D9-AFA2-506A95399AF4}"/>
                </a:ext>
              </a:extLst>
            </p:cNvPr>
            <p:cNvGrpSpPr/>
            <p:nvPr/>
          </p:nvGrpSpPr>
          <p:grpSpPr>
            <a:xfrm>
              <a:off x="10694089" y="1840340"/>
              <a:ext cx="307945" cy="699265"/>
              <a:chOff x="10878229" y="2464963"/>
              <a:chExt cx="307945" cy="699265"/>
            </a:xfrm>
          </p:grpSpPr>
          <p:sp>
            <p:nvSpPr>
              <p:cNvPr id="4" name="Rectangle 3">
                <a:extLst>
                  <a:ext uri="{FF2B5EF4-FFF2-40B4-BE49-F238E27FC236}">
                    <a16:creationId xmlns:a16="http://schemas.microsoft.com/office/drawing/2014/main" id="{608400D6-8A1F-45F5-AEF8-BDEEA3C2B11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C13A80FA-2468-45C9-AA28-BFE15747E4AC}"/>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AC91367-19E5-49E0-BD12-EF4C74AD1423}"/>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0704720-9D62-4B5F-8018-3A93C609956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0584DF0-A753-4656-A3DA-1C76010B9258}"/>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411F0CA2-B185-4F09-B471-3582140ABE5E}"/>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F1E5757-9FA6-49E2-BC0C-C5D46070BD55}"/>
                </a:ext>
              </a:extLst>
            </p:cNvPr>
            <p:cNvSpPr txBox="1"/>
            <p:nvPr/>
          </p:nvSpPr>
          <p:spPr>
            <a:xfrm>
              <a:off x="10414884" y="2598044"/>
              <a:ext cx="866356"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52" name="Straight Arrow Connector 51">
              <a:extLst>
                <a:ext uri="{FF2B5EF4-FFF2-40B4-BE49-F238E27FC236}">
                  <a16:creationId xmlns:a16="http://schemas.microsoft.com/office/drawing/2014/main" id="{0AFA403C-2A21-45EB-9005-802136AA75D6}"/>
                </a:ext>
              </a:extLst>
            </p:cNvPr>
            <p:cNvCxnSpPr>
              <a:cxnSpLocks/>
            </p:cNvCxnSpPr>
            <p:nvPr/>
          </p:nvCxnSpPr>
          <p:spPr>
            <a:xfrm>
              <a:off x="714942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7A6223F7-F37F-42B6-B44A-D663D881ED61}"/>
                </a:ext>
              </a:extLst>
            </p:cNvPr>
            <p:cNvCxnSpPr>
              <a:cxnSpLocks/>
            </p:cNvCxnSpPr>
            <p:nvPr/>
          </p:nvCxnSpPr>
          <p:spPr>
            <a:xfrm>
              <a:off x="857817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026C6D89-DB32-4297-BBFA-2B05E12A4DA4}"/>
                </a:ext>
              </a:extLst>
            </p:cNvPr>
            <p:cNvCxnSpPr>
              <a:cxnSpLocks/>
            </p:cNvCxnSpPr>
            <p:nvPr/>
          </p:nvCxnSpPr>
          <p:spPr>
            <a:xfrm>
              <a:off x="10088569"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CC1CA558-BAED-40DA-9E4C-161019347EEA}"/>
                </a:ext>
              </a:extLst>
            </p:cNvPr>
            <p:cNvCxnSpPr>
              <a:cxnSpLocks/>
            </p:cNvCxnSpPr>
            <p:nvPr/>
          </p:nvCxnSpPr>
          <p:spPr>
            <a:xfrm>
              <a:off x="8578177"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CD8D5C6-3BD8-4FE4-8FB8-AEF9E6F4C1E5}"/>
                </a:ext>
              </a:extLst>
            </p:cNvPr>
            <p:cNvCxnSpPr>
              <a:cxnSpLocks/>
            </p:cNvCxnSpPr>
            <p:nvPr/>
          </p:nvCxnSpPr>
          <p:spPr>
            <a:xfrm>
              <a:off x="9966105"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Arrow Connector 57">
              <a:extLst>
                <a:ext uri="{FF2B5EF4-FFF2-40B4-BE49-F238E27FC236}">
                  <a16:creationId xmlns:a16="http://schemas.microsoft.com/office/drawing/2014/main" id="{B22D4EDD-A310-4038-BB2B-C9BEB6B9FB78}"/>
                </a:ext>
              </a:extLst>
            </p:cNvPr>
            <p:cNvCxnSpPr>
              <a:cxnSpLocks/>
            </p:cNvCxnSpPr>
            <p:nvPr/>
          </p:nvCxnSpPr>
          <p:spPr>
            <a:xfrm>
              <a:off x="10913357" y="2859029"/>
              <a:ext cx="0" cy="32906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0790861F-A63D-401F-B331-0C20AFD07406}"/>
                </a:ext>
              </a:extLst>
            </p:cNvPr>
            <p:cNvCxnSpPr>
              <a:cxnSpLocks/>
            </p:cNvCxnSpPr>
            <p:nvPr/>
          </p:nvCxnSpPr>
          <p:spPr>
            <a:xfrm flipH="1">
              <a:off x="9629317" y="2702748"/>
              <a:ext cx="812340" cy="48535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01D5D21D-2F2D-415D-99E2-30F8EF21B30F}"/>
                </a:ext>
              </a:extLst>
            </p:cNvPr>
            <p:cNvCxnSpPr>
              <a:cxnSpLocks/>
            </p:cNvCxnSpPr>
            <p:nvPr/>
          </p:nvCxnSpPr>
          <p:spPr>
            <a:xfrm flipH="1">
              <a:off x="8252953" y="2444086"/>
              <a:ext cx="2227472" cy="707819"/>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96337134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Run spark over operational data</a:t>
            </a:r>
          </a:p>
        </p:txBody>
      </p:sp>
      <p:sp>
        <p:nvSpPr>
          <p:cNvPr id="3" name="Content Placeholder 2"/>
          <p:cNvSpPr>
            <a:spLocks noGrp="1"/>
          </p:cNvSpPr>
          <p:nvPr>
            <p:ph type="body" sz="quarter" idx="11"/>
          </p:nvPr>
        </p:nvSpPr>
        <p:spPr>
          <a:xfrm>
            <a:off x="269239" y="1494678"/>
            <a:ext cx="5606043" cy="2768963"/>
          </a:xfrm>
        </p:spPr>
        <p:txBody>
          <a:bodyPr/>
          <a:lstStyle/>
          <a:p>
            <a:r>
              <a:rPr lang="en-US">
                <a:solidFill>
                  <a:schemeClr val="tx1"/>
                </a:solidFill>
              </a:rPr>
              <a:t>Accelerate analysis of fast-changing, high-volume, global data.</a:t>
            </a:r>
          </a:p>
          <a:p>
            <a:pPr marL="285750" lvl="1" indent="-285750">
              <a:spcBef>
                <a:spcPts val="1600"/>
              </a:spcBef>
              <a:spcAft>
                <a:spcPts val="0"/>
              </a:spcAft>
              <a:buFont typeface="Arial" charset="0"/>
              <a:buChar char="•"/>
            </a:pPr>
            <a:r>
              <a:rPr lang="en-US" sz="1600">
                <a:solidFill>
                  <a:schemeClr val="tx1"/>
                </a:solidFill>
              </a:rPr>
              <a:t>Real-time big data processing across any data model</a:t>
            </a:r>
          </a:p>
          <a:p>
            <a:pPr marL="285750" lvl="1" indent="-285750">
              <a:spcBef>
                <a:spcPts val="1000"/>
              </a:spcBef>
              <a:spcAft>
                <a:spcPts val="0"/>
              </a:spcAft>
              <a:buFont typeface="Arial" charset="0"/>
              <a:buChar char="•"/>
            </a:pPr>
            <a:r>
              <a:rPr lang="en-US" sz="1600">
                <a:solidFill>
                  <a:schemeClr val="tx1"/>
                </a:solidFill>
              </a:rPr>
              <a:t>Machine learning at scale over globally-distributed data</a:t>
            </a:r>
          </a:p>
          <a:p>
            <a:pPr marL="285750" lvl="1" indent="-285750">
              <a:spcBef>
                <a:spcPts val="1000"/>
              </a:spcBef>
              <a:spcAft>
                <a:spcPts val="0"/>
              </a:spcAft>
              <a:buFont typeface="Arial" charset="0"/>
              <a:buChar char="•"/>
            </a:pPr>
            <a:r>
              <a:rPr lang="en-US" sz="1600">
                <a:solidFill>
                  <a:schemeClr val="tx1"/>
                </a:solidFill>
              </a:rPr>
              <a:t>Speeds analytical queries with automatic indexing and push-down predicate filtering</a:t>
            </a:r>
          </a:p>
          <a:p>
            <a:pPr marL="285750" lvl="1" indent="-285750">
              <a:spcBef>
                <a:spcPts val="1000"/>
              </a:spcBef>
              <a:spcAft>
                <a:spcPts val="0"/>
              </a:spcAft>
              <a:buFont typeface="Arial" charset="0"/>
              <a:buChar char="•"/>
            </a:pPr>
            <a:r>
              <a:rPr lang="en-US" sz="1600">
                <a:solidFill>
                  <a:schemeClr val="tx1"/>
                </a:solidFill>
              </a:rPr>
              <a:t>Native integration with Spark Connector</a:t>
            </a:r>
          </a:p>
        </p:txBody>
      </p:sp>
      <p:pic>
        <p:nvPicPr>
          <p:cNvPr id="16" name="Picture 6">
            <a:extLst>
              <a:ext uri="{FF2B5EF4-FFF2-40B4-BE49-F238E27FC236}">
                <a16:creationId xmlns:a16="http://schemas.microsoft.com/office/drawing/2014/main" id="{C75D6E6D-60E0-4968-8D3E-A29B48BA3F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636295" y="5869257"/>
            <a:ext cx="711710" cy="7134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ssbinfo.com/wp-content/uploads/2017/09/cropped-SSB-Logo-Square-Transparent-1-270x270.png">
            <a:extLst>
              <a:ext uri="{FF2B5EF4-FFF2-40B4-BE49-F238E27FC236}">
                <a16:creationId xmlns:a16="http://schemas.microsoft.com/office/drawing/2014/main" id="{92283645-78DC-46A8-A7DE-4B128802F4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6367" y="5978255"/>
            <a:ext cx="577025" cy="5817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latform.affinio.com/assets/images/affinio_black-e37e523efd22117b9497d8b419098055.png">
            <a:extLst>
              <a:ext uri="{FF2B5EF4-FFF2-40B4-BE49-F238E27FC236}">
                <a16:creationId xmlns:a16="http://schemas.microsoft.com/office/drawing/2014/main" id="{3034B83C-F2B1-4E23-A655-9FB1CFD5C33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7260" y="6070790"/>
            <a:ext cx="1020673" cy="48919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265309" y="1230742"/>
            <a:ext cx="5550509" cy="2280062"/>
            <a:chOff x="6265309" y="1230742"/>
            <a:chExt cx="5550509" cy="2280062"/>
          </a:xfrm>
        </p:grpSpPr>
        <p:pic>
          <p:nvPicPr>
            <p:cNvPr id="8" name="Picture 2">
              <a:extLst>
                <a:ext uri="{FF2B5EF4-FFF2-40B4-BE49-F238E27FC236}">
                  <a16:creationId xmlns:a16="http://schemas.microsoft.com/office/drawing/2014/main" id="{D207BA61-F4FD-4FB0-ACAC-AA61DE6246C8}"/>
                </a:ext>
              </a:extLst>
            </p:cNvPr>
            <p:cNvPicPr>
              <a:picLocks noChangeAspect="1" noChangeArrowheads="1"/>
            </p:cNvPicPr>
            <p:nvPr/>
          </p:nvPicPr>
          <p:blipFill>
            <a:blip r:embed="rId6"/>
            <a:stretch>
              <a:fillRect/>
            </a:stretch>
          </p:blipFill>
          <p:spPr bwMode="auto">
            <a:xfrm>
              <a:off x="8065725" y="1230742"/>
              <a:ext cx="1183578" cy="6190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05CBEE4-6FCB-43E3-AB7B-6339F95C08D7}"/>
                </a:ext>
              </a:extLst>
            </p:cNvPr>
            <p:cNvSpPr txBox="1"/>
            <p:nvPr/>
          </p:nvSpPr>
          <p:spPr>
            <a:xfrm>
              <a:off x="6265309" y="3134762"/>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Worker nodes</a:t>
              </a:r>
            </a:p>
          </p:txBody>
        </p:sp>
        <p:grpSp>
          <p:nvGrpSpPr>
            <p:cNvPr id="11" name="Group 10">
              <a:extLst>
                <a:ext uri="{FF2B5EF4-FFF2-40B4-BE49-F238E27FC236}">
                  <a16:creationId xmlns:a16="http://schemas.microsoft.com/office/drawing/2014/main" id="{88E4E8AA-C03E-458E-851C-19CF12A08D26}"/>
                </a:ext>
              </a:extLst>
            </p:cNvPr>
            <p:cNvGrpSpPr/>
            <p:nvPr/>
          </p:nvGrpSpPr>
          <p:grpSpPr>
            <a:xfrm>
              <a:off x="10154421" y="2284715"/>
              <a:ext cx="641116" cy="552594"/>
              <a:chOff x="8376458" y="5925518"/>
              <a:chExt cx="1045926" cy="901512"/>
            </a:xfrm>
          </p:grpSpPr>
          <p:sp>
            <p:nvSpPr>
              <p:cNvPr id="12" name="Star: 4 Points 8">
                <a:extLst>
                  <a:ext uri="{FF2B5EF4-FFF2-40B4-BE49-F238E27FC236}">
                    <a16:creationId xmlns:a16="http://schemas.microsoft.com/office/drawing/2014/main" id="{34E2957D-9A94-4947-8DB7-07104DEDE49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Star: 4 Points 8">
                <a:extLst>
                  <a:ext uri="{FF2B5EF4-FFF2-40B4-BE49-F238E27FC236}">
                    <a16:creationId xmlns:a16="http://schemas.microsoft.com/office/drawing/2014/main" id="{4D46BB5D-EB0F-4126-9D58-D220E89E7CF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53C7847F-EE3C-416E-B587-41D3A1B4DFC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9">
                <a:extLst>
                  <a:ext uri="{FF2B5EF4-FFF2-40B4-BE49-F238E27FC236}">
                    <a16:creationId xmlns:a16="http://schemas.microsoft.com/office/drawing/2014/main" id="{7B16688F-E417-456A-BACC-3AF5BACF370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76A5C1F6-A2AE-41F9-A45B-DA423D313EE6}"/>
                </a:ext>
              </a:extLst>
            </p:cNvPr>
            <p:cNvSpPr txBox="1"/>
            <p:nvPr/>
          </p:nvSpPr>
          <p:spPr>
            <a:xfrm>
              <a:off x="7315266" y="2084539"/>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Master node</a:t>
              </a:r>
            </a:p>
          </p:txBody>
        </p:sp>
        <p:sp>
          <p:nvSpPr>
            <p:cNvPr id="18" name="TextBox 17">
              <a:extLst>
                <a:ext uri="{FF2B5EF4-FFF2-40B4-BE49-F238E27FC236}">
                  <a16:creationId xmlns:a16="http://schemas.microsoft.com/office/drawing/2014/main" id="{BB040124-6C1E-4753-AA79-23EB2C8A4777}"/>
                </a:ext>
              </a:extLst>
            </p:cNvPr>
            <p:cNvSpPr txBox="1"/>
            <p:nvPr/>
          </p:nvSpPr>
          <p:spPr>
            <a:xfrm>
              <a:off x="8475451" y="2191096"/>
              <a:ext cx="100297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Gateway nodes</a:t>
              </a:r>
            </a:p>
          </p:txBody>
        </p:sp>
        <p:sp>
          <p:nvSpPr>
            <p:cNvPr id="19" name="TextBox 18">
              <a:extLst>
                <a:ext uri="{FF2B5EF4-FFF2-40B4-BE49-F238E27FC236}">
                  <a16:creationId xmlns:a16="http://schemas.microsoft.com/office/drawing/2014/main" id="{50D24693-8BFF-46EA-B7B2-AACF4E50BDB6}"/>
                </a:ext>
              </a:extLst>
            </p:cNvPr>
            <p:cNvSpPr txBox="1"/>
            <p:nvPr/>
          </p:nvSpPr>
          <p:spPr>
            <a:xfrm>
              <a:off x="8104637" y="2625661"/>
              <a:ext cx="12421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Spark-Cosmos DB connector (Java)</a:t>
              </a:r>
            </a:p>
          </p:txBody>
        </p:sp>
        <p:sp>
          <p:nvSpPr>
            <p:cNvPr id="20" name="TextBox 19">
              <a:extLst>
                <a:ext uri="{FF2B5EF4-FFF2-40B4-BE49-F238E27FC236}">
                  <a16:creationId xmlns:a16="http://schemas.microsoft.com/office/drawing/2014/main" id="{C06E2150-2CBF-4D24-95CC-8DAEB6748014}"/>
                </a:ext>
              </a:extLst>
            </p:cNvPr>
            <p:cNvSpPr txBox="1"/>
            <p:nvPr/>
          </p:nvSpPr>
          <p:spPr>
            <a:xfrm>
              <a:off x="11126119" y="1922434"/>
              <a:ext cx="689699"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nodes</a:t>
              </a:r>
            </a:p>
          </p:txBody>
        </p:sp>
        <p:sp>
          <p:nvSpPr>
            <p:cNvPr id="4" name="Oval 3">
              <a:extLst>
                <a:ext uri="{FF2B5EF4-FFF2-40B4-BE49-F238E27FC236}">
                  <a16:creationId xmlns:a16="http://schemas.microsoft.com/office/drawing/2014/main" id="{96D22A45-2D6D-4B9B-AFF1-9F57796C035C}"/>
                </a:ext>
              </a:extLst>
            </p:cNvPr>
            <p:cNvSpPr/>
            <p:nvPr/>
          </p:nvSpPr>
          <p:spPr bwMode="auto">
            <a:xfrm>
              <a:off x="9696301" y="1813728"/>
              <a:ext cx="1547652" cy="154765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Oval 20">
              <a:extLst>
                <a:ext uri="{FF2B5EF4-FFF2-40B4-BE49-F238E27FC236}">
                  <a16:creationId xmlns:a16="http://schemas.microsoft.com/office/drawing/2014/main" id="{B7024202-E8B4-4A3E-81F8-8643E88D0EBD}"/>
                </a:ext>
              </a:extLst>
            </p:cNvPr>
            <p:cNvSpPr/>
            <p:nvPr/>
          </p:nvSpPr>
          <p:spPr bwMode="auto">
            <a:xfrm>
              <a:off x="9917644" y="1830401"/>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2" name="Oval 21">
              <a:extLst>
                <a:ext uri="{FF2B5EF4-FFF2-40B4-BE49-F238E27FC236}">
                  <a16:creationId xmlns:a16="http://schemas.microsoft.com/office/drawing/2014/main" id="{DE0C7D5F-70EC-4238-AA6E-AC6E39D89F98}"/>
                </a:ext>
              </a:extLst>
            </p:cNvPr>
            <p:cNvSpPr/>
            <p:nvPr/>
          </p:nvSpPr>
          <p:spPr bwMode="auto">
            <a:xfrm>
              <a:off x="10678408" y="1739827"/>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DB43B5F4-67B8-482D-AA62-32BE13B8406E}"/>
                </a:ext>
              </a:extLst>
            </p:cNvPr>
            <p:cNvSpPr/>
            <p:nvPr/>
          </p:nvSpPr>
          <p:spPr bwMode="auto">
            <a:xfrm>
              <a:off x="11082365" y="2302485"/>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77BD20CF-11B3-4DD8-A055-104AC885CADC}"/>
                </a:ext>
              </a:extLst>
            </p:cNvPr>
            <p:cNvSpPr/>
            <p:nvPr/>
          </p:nvSpPr>
          <p:spPr bwMode="auto">
            <a:xfrm>
              <a:off x="10882794" y="291327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57EA6611-B7E2-478F-A19E-04ABCB51EB7D}"/>
                </a:ext>
              </a:extLst>
            </p:cNvPr>
            <p:cNvSpPr/>
            <p:nvPr/>
          </p:nvSpPr>
          <p:spPr bwMode="auto">
            <a:xfrm>
              <a:off x="10195015" y="318762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234AAE86-EF09-4392-A353-0D6D35A1AB74}"/>
                </a:ext>
              </a:extLst>
            </p:cNvPr>
            <p:cNvSpPr/>
            <p:nvPr/>
          </p:nvSpPr>
          <p:spPr bwMode="auto">
            <a:xfrm>
              <a:off x="9683134" y="2864452"/>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D152C2FE-FF87-49A9-8F55-4CEB0086C8E4}"/>
                </a:ext>
              </a:extLst>
            </p:cNvPr>
            <p:cNvSpPr/>
            <p:nvPr/>
          </p:nvSpPr>
          <p:spPr bwMode="auto">
            <a:xfrm>
              <a:off x="9529500" y="2308231"/>
              <a:ext cx="323176" cy="32317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9854795-3E85-4039-BA8E-FE492C9D1D54}"/>
                </a:ext>
              </a:extLst>
            </p:cNvPr>
            <p:cNvSpPr/>
            <p:nvPr/>
          </p:nvSpPr>
          <p:spPr bwMode="auto">
            <a:xfrm>
              <a:off x="7541377" y="2358040"/>
              <a:ext cx="486248" cy="2923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8" name="Rectangle 27">
              <a:extLst>
                <a:ext uri="{FF2B5EF4-FFF2-40B4-BE49-F238E27FC236}">
                  <a16:creationId xmlns:a16="http://schemas.microsoft.com/office/drawing/2014/main" id="{20C4831F-0362-420C-9B19-C627CAD20236}"/>
                </a:ext>
              </a:extLst>
            </p:cNvPr>
            <p:cNvSpPr/>
            <p:nvPr/>
          </p:nvSpPr>
          <p:spPr bwMode="auto">
            <a:xfrm>
              <a:off x="6478652" y="1828345"/>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9" name="Rectangle 28">
              <a:extLst>
                <a:ext uri="{FF2B5EF4-FFF2-40B4-BE49-F238E27FC236}">
                  <a16:creationId xmlns:a16="http://schemas.microsoft.com/office/drawing/2014/main" id="{BA1D5527-13D2-4CA1-97A7-9602817B92B2}"/>
                </a:ext>
              </a:extLst>
            </p:cNvPr>
            <p:cNvSpPr/>
            <p:nvPr/>
          </p:nvSpPr>
          <p:spPr bwMode="auto">
            <a:xfrm>
              <a:off x="6478652" y="2171666"/>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0" name="Rectangle 29">
              <a:extLst>
                <a:ext uri="{FF2B5EF4-FFF2-40B4-BE49-F238E27FC236}">
                  <a16:creationId xmlns:a16="http://schemas.microsoft.com/office/drawing/2014/main" id="{CAD13C30-5F64-4034-8A91-C35B9AFA1ACC}"/>
                </a:ext>
              </a:extLst>
            </p:cNvPr>
            <p:cNvSpPr/>
            <p:nvPr/>
          </p:nvSpPr>
          <p:spPr bwMode="auto">
            <a:xfrm>
              <a:off x="6478652" y="2514987"/>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1" name="Rectangle 30">
              <a:extLst>
                <a:ext uri="{FF2B5EF4-FFF2-40B4-BE49-F238E27FC236}">
                  <a16:creationId xmlns:a16="http://schemas.microsoft.com/office/drawing/2014/main" id="{634CDF0C-0EEA-4E81-A063-7A4B097650FB}"/>
                </a:ext>
              </a:extLst>
            </p:cNvPr>
            <p:cNvSpPr/>
            <p:nvPr/>
          </p:nvSpPr>
          <p:spPr bwMode="auto">
            <a:xfrm>
              <a:off x="6478652" y="2858308"/>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ADE40432-C5D9-4E64-A671-53DF0BD1A28A}"/>
                </a:ext>
              </a:extLst>
            </p:cNvPr>
            <p:cNvCxnSpPr>
              <a:stCxn id="5" idx="1"/>
              <a:endCxn id="29" idx="3"/>
            </p:cNvCxnSpPr>
            <p:nvPr/>
          </p:nvCxnSpPr>
          <p:spPr>
            <a:xfrm flipH="1" flipV="1">
              <a:off x="6920696" y="2317838"/>
              <a:ext cx="620681" cy="186374"/>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A7AF680-F6FD-4495-8951-E1866E0DFF6D}"/>
                </a:ext>
              </a:extLst>
            </p:cNvPr>
            <p:cNvCxnSpPr>
              <a:cxnSpLocks/>
              <a:stCxn id="5" idx="1"/>
              <a:endCxn id="28" idx="3"/>
            </p:cNvCxnSpPr>
            <p:nvPr/>
          </p:nvCxnSpPr>
          <p:spPr>
            <a:xfrm flipH="1" flipV="1">
              <a:off x="6920696" y="1974517"/>
              <a:ext cx="620681" cy="529695"/>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EC5BCBB7-EEA3-4669-9CEB-420B16585303}"/>
                </a:ext>
              </a:extLst>
            </p:cNvPr>
            <p:cNvCxnSpPr>
              <a:cxnSpLocks/>
              <a:stCxn id="5" idx="1"/>
              <a:endCxn id="30" idx="3"/>
            </p:cNvCxnSpPr>
            <p:nvPr/>
          </p:nvCxnSpPr>
          <p:spPr>
            <a:xfrm flipH="1">
              <a:off x="6920696" y="2504212"/>
              <a:ext cx="620681" cy="156947"/>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128D7D14-15E3-4F67-969E-797E47DDE891}"/>
                </a:ext>
              </a:extLst>
            </p:cNvPr>
            <p:cNvCxnSpPr>
              <a:cxnSpLocks/>
              <a:stCxn id="5" idx="1"/>
              <a:endCxn id="31" idx="3"/>
            </p:cNvCxnSpPr>
            <p:nvPr/>
          </p:nvCxnSpPr>
          <p:spPr>
            <a:xfrm flipH="1">
              <a:off x="6920696" y="2504212"/>
              <a:ext cx="620681" cy="500268"/>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Arrow Connector 41">
              <a:extLst>
                <a:ext uri="{FF2B5EF4-FFF2-40B4-BE49-F238E27FC236}">
                  <a16:creationId xmlns:a16="http://schemas.microsoft.com/office/drawing/2014/main" id="{E6890F67-893B-49AF-8044-48E193365076}"/>
                </a:ext>
              </a:extLst>
            </p:cNvPr>
            <p:cNvCxnSpPr/>
            <p:nvPr/>
          </p:nvCxnSpPr>
          <p:spPr>
            <a:xfrm>
              <a:off x="8065725" y="2420645"/>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a:extLst>
                <a:ext uri="{FF2B5EF4-FFF2-40B4-BE49-F238E27FC236}">
                  <a16:creationId xmlns:a16="http://schemas.microsoft.com/office/drawing/2014/main" id="{F7A34ABD-7304-439D-A2CA-C762B2C2A884}"/>
                </a:ext>
              </a:extLst>
            </p:cNvPr>
            <p:cNvCxnSpPr>
              <a:cxnSpLocks/>
            </p:cNvCxnSpPr>
            <p:nvPr/>
          </p:nvCxnSpPr>
          <p:spPr>
            <a:xfrm flipH="1">
              <a:off x="8065725" y="2603370"/>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or: Elbow 43">
              <a:extLst>
                <a:ext uri="{FF2B5EF4-FFF2-40B4-BE49-F238E27FC236}">
                  <a16:creationId xmlns:a16="http://schemas.microsoft.com/office/drawing/2014/main" id="{D554854A-6B3C-4A22-95CF-004642BC1DE0}"/>
                </a:ext>
              </a:extLst>
            </p:cNvPr>
            <p:cNvCxnSpPr>
              <a:stCxn id="31" idx="1"/>
              <a:endCxn id="25" idx="4"/>
            </p:cNvCxnSpPr>
            <p:nvPr/>
          </p:nvCxnSpPr>
          <p:spPr>
            <a:xfrm rot="10800000" flipH="1" flipV="1">
              <a:off x="6478651" y="3004480"/>
              <a:ext cx="3877951" cy="506324"/>
            </a:xfrm>
            <a:prstGeom prst="bentConnector4">
              <a:avLst>
                <a:gd name="adj1" fmla="val -5730"/>
                <a:gd name="adj2" fmla="val 151897"/>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or: Elbow 48">
              <a:extLst>
                <a:ext uri="{FF2B5EF4-FFF2-40B4-BE49-F238E27FC236}">
                  <a16:creationId xmlns:a16="http://schemas.microsoft.com/office/drawing/2014/main" id="{3371219D-F9BF-48E6-B39A-60A85BFC0245}"/>
                </a:ext>
              </a:extLst>
            </p:cNvPr>
            <p:cNvCxnSpPr>
              <a:cxnSpLocks/>
              <a:stCxn id="30" idx="1"/>
              <a:endCxn id="24" idx="4"/>
            </p:cNvCxnSpPr>
            <p:nvPr/>
          </p:nvCxnSpPr>
          <p:spPr>
            <a:xfrm rot="10800000" flipH="1" flipV="1">
              <a:off x="6478652" y="2661158"/>
              <a:ext cx="4565730" cy="575295"/>
            </a:xfrm>
            <a:prstGeom prst="bentConnector4">
              <a:avLst>
                <a:gd name="adj1" fmla="val -8382"/>
                <a:gd name="adj2" fmla="val 225284"/>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9362178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MIGRATE </a:t>
            </a:r>
            <a:r>
              <a:rPr lang="en-US" err="1"/>
              <a:t>nosql</a:t>
            </a:r>
            <a:r>
              <a:rPr lang="en-US"/>
              <a:t> apps</a:t>
            </a:r>
          </a:p>
        </p:txBody>
      </p:sp>
      <p:sp>
        <p:nvSpPr>
          <p:cNvPr id="3" name="Content Placeholder 2"/>
          <p:cNvSpPr>
            <a:spLocks noGrp="1"/>
          </p:cNvSpPr>
          <p:nvPr>
            <p:ph type="body" sz="quarter" idx="11"/>
          </p:nvPr>
        </p:nvSpPr>
        <p:spPr>
          <a:xfrm>
            <a:off x="269239" y="1492704"/>
            <a:ext cx="5606043" cy="3067506"/>
          </a:xfrm>
        </p:spPr>
        <p:txBody>
          <a:bodyPr/>
          <a:lstStyle/>
          <a:p>
            <a:r>
              <a:rPr lang="en-US">
                <a:solidFill>
                  <a:schemeClr val="tx1"/>
                </a:solidFill>
              </a:rPr>
              <a:t>Make data modernization easy with seamless migration of NoSQL workloads to the cloud.</a:t>
            </a:r>
          </a:p>
          <a:p>
            <a:pPr marL="285750" lvl="1" indent="-285750">
              <a:spcBef>
                <a:spcPts val="1600"/>
              </a:spcBef>
              <a:spcAft>
                <a:spcPts val="0"/>
              </a:spcAft>
              <a:buFont typeface="Arial" charset="0"/>
              <a:buChar char="•"/>
            </a:pPr>
            <a:r>
              <a:rPr lang="en-US" sz="1600">
                <a:solidFill>
                  <a:schemeClr val="tx1"/>
                </a:solidFill>
              </a:rPr>
              <a:t>Azure Cosmos DB MongoDB API, Cassandra API, and SQL API bring app data from existing NoSQL deployments</a:t>
            </a:r>
          </a:p>
          <a:p>
            <a:pPr marL="285750" lvl="1" indent="-285750">
              <a:spcBef>
                <a:spcPts val="1600"/>
              </a:spcBef>
              <a:spcAft>
                <a:spcPts val="0"/>
              </a:spcAft>
              <a:buFont typeface="Arial" charset="0"/>
              <a:buChar char="•"/>
            </a:pPr>
            <a:r>
              <a:rPr lang="en-US" sz="1600">
                <a:solidFill>
                  <a:schemeClr val="tx1"/>
                </a:solidFill>
              </a:rPr>
              <a:t>Leverage existing tools, drivers, and libraries, and continue using existing apps’ current SDKs</a:t>
            </a:r>
          </a:p>
          <a:p>
            <a:pPr marL="285750" lvl="1" indent="-285750">
              <a:spcBef>
                <a:spcPts val="1000"/>
              </a:spcBef>
              <a:spcAft>
                <a:spcPts val="0"/>
              </a:spcAft>
              <a:buFont typeface="Arial" charset="0"/>
              <a:buChar char="•"/>
            </a:pPr>
            <a:r>
              <a:rPr lang="en-US" sz="1600">
                <a:solidFill>
                  <a:schemeClr val="tx1"/>
                </a:solidFill>
              </a:rPr>
              <a:t>Turnkey geo-replication</a:t>
            </a:r>
          </a:p>
          <a:p>
            <a:pPr marL="285750" lvl="1" indent="-285750">
              <a:spcBef>
                <a:spcPts val="1000"/>
              </a:spcBef>
              <a:spcAft>
                <a:spcPts val="0"/>
              </a:spcAft>
              <a:buFont typeface="Arial" charset="0"/>
              <a:buChar char="•"/>
            </a:pPr>
            <a:r>
              <a:rPr lang="en-US" sz="1600">
                <a:solidFill>
                  <a:schemeClr val="tx1"/>
                </a:solidFill>
              </a:rPr>
              <a:t>No infrastructure or VM management required</a:t>
            </a:r>
          </a:p>
        </p:txBody>
      </p:sp>
      <p:cxnSp>
        <p:nvCxnSpPr>
          <p:cNvPr id="30" name="Straight Arrow Connector 29">
            <a:extLst>
              <a:ext uri="{FF2B5EF4-FFF2-40B4-BE49-F238E27FC236}">
                <a16:creationId xmlns:a16="http://schemas.microsoft.com/office/drawing/2014/main" id="{1D8800F3-FA69-4100-9004-8B74F88FB19A}"/>
              </a:ext>
            </a:extLst>
          </p:cNvPr>
          <p:cNvCxnSpPr>
            <a:cxnSpLocks/>
          </p:cNvCxnSpPr>
          <p:nvPr/>
        </p:nvCxnSpPr>
        <p:spPr>
          <a:xfrm>
            <a:off x="8011830" y="2648508"/>
            <a:ext cx="2307792" cy="0"/>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Snip Single Corner Rectangle 26">
            <a:extLst>
              <a:ext uri="{FF2B5EF4-FFF2-40B4-BE49-F238E27FC236}">
                <a16:creationId xmlns:a16="http://schemas.microsoft.com/office/drawing/2014/main" id="{148685EC-678E-4A18-AF66-81FCD04DC341}"/>
              </a:ext>
            </a:extLst>
          </p:cNvPr>
          <p:cNvSpPr/>
          <p:nvPr/>
        </p:nvSpPr>
        <p:spPr bwMode="auto">
          <a:xfrm flipH="1">
            <a:off x="9019435" y="2141641"/>
            <a:ext cx="292582" cy="358161"/>
          </a:xfrm>
          <a:prstGeom prst="snip1Rect">
            <a:avLst>
              <a:gd name="adj" fmla="val 2873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36C3F7FD-53B9-4F58-B65B-85257A45CA62}"/>
              </a:ext>
            </a:extLst>
          </p:cNvPr>
          <p:cNvSpPr txBox="1"/>
          <p:nvPr/>
        </p:nvSpPr>
        <p:spPr>
          <a:xfrm>
            <a:off x="8515435" y="2697434"/>
            <a:ext cx="1300583" cy="238527"/>
          </a:xfrm>
          <a:prstGeom prst="rect">
            <a:avLst/>
          </a:prstGeom>
          <a:noFill/>
        </p:spPr>
        <p:txBody>
          <a:bodyPr wrap="square" rtlCol="0" anchor="ctr">
            <a:spAutoFit/>
          </a:bodyPr>
          <a:lstStyle/>
          <a:p>
            <a:pPr algn="ctr"/>
            <a:r>
              <a:rPr lang="en-US" sz="950">
                <a:gradFill>
                  <a:gsLst>
                    <a:gs pos="2917">
                      <a:schemeClr val="tx1"/>
                    </a:gs>
                    <a:gs pos="30000">
                      <a:schemeClr val="tx1"/>
                    </a:gs>
                  </a:gsLst>
                  <a:lin ang="5400000" scaled="0"/>
                </a:gradFill>
                <a:latin typeface="Segoe UI" charset="0"/>
                <a:ea typeface="Segoe UI" charset="0"/>
                <a:cs typeface="Segoe UI" charset="0"/>
              </a:rPr>
              <a:t>NoSQL wire protocol</a:t>
            </a:r>
          </a:p>
        </p:txBody>
      </p:sp>
      <p:sp>
        <p:nvSpPr>
          <p:cNvPr id="33" name="TextBox 32">
            <a:extLst>
              <a:ext uri="{FF2B5EF4-FFF2-40B4-BE49-F238E27FC236}">
                <a16:creationId xmlns:a16="http://schemas.microsoft.com/office/drawing/2014/main" id="{A1834F97-1842-4BBC-9324-1EBCA717EF9C}"/>
              </a:ext>
            </a:extLst>
          </p:cNvPr>
          <p:cNvSpPr txBox="1"/>
          <p:nvPr/>
        </p:nvSpPr>
        <p:spPr>
          <a:xfrm>
            <a:off x="10253570" y="3022402"/>
            <a:ext cx="1495950" cy="1269578"/>
          </a:xfrm>
          <a:prstGeom prst="rect">
            <a:avLst/>
          </a:prstGeom>
        </p:spPr>
        <p:txBody>
          <a:bodyPr wrap="square" rtlCol="0">
            <a:spAutoFit/>
          </a:bodyPr>
          <a:lstStyle/>
          <a:p>
            <a:pPr algn="ctr">
              <a:spcBef>
                <a:spcPts val="600"/>
              </a:spcBef>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MongoDB API</a:t>
            </a:r>
          </a:p>
          <a:p>
            <a:pPr algn="ctr">
              <a:spcBef>
                <a:spcPts val="600"/>
              </a:spcBef>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Cassandra API</a:t>
            </a:r>
          </a:p>
          <a:p>
            <a:pPr algn="ctr">
              <a:spcBef>
                <a:spcPts val="600"/>
              </a:spcBef>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t>
            </a:r>
            <a:b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API</a:t>
            </a:r>
            <a:b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E110F29-925E-4B05-8668-9B2F9351709C}"/>
              </a:ext>
            </a:extLst>
          </p:cNvPr>
          <p:cNvSpPr txBox="1"/>
          <p:nvPr/>
        </p:nvSpPr>
        <p:spPr>
          <a:xfrm>
            <a:off x="6616073" y="1891140"/>
            <a:ext cx="1300583" cy="369332"/>
          </a:xfrm>
          <a:prstGeom prst="rect">
            <a:avLst/>
          </a:prstGeom>
          <a:noFill/>
        </p:spPr>
        <p:txBody>
          <a:bodyPr wrap="square" rtlCol="0" anchor="ctr">
            <a:spAutoFit/>
          </a:bodyPr>
          <a:lstStyle/>
          <a:p>
            <a:pPr algn="ctr"/>
            <a:r>
              <a:rPr lang="en-US">
                <a:solidFill>
                  <a:schemeClr val="tx2"/>
                </a:solidFill>
              </a:rPr>
              <a:t>MongoDB</a:t>
            </a:r>
          </a:p>
        </p:txBody>
      </p:sp>
      <p:sp>
        <p:nvSpPr>
          <p:cNvPr id="35" name="TextBox 34">
            <a:extLst>
              <a:ext uri="{FF2B5EF4-FFF2-40B4-BE49-F238E27FC236}">
                <a16:creationId xmlns:a16="http://schemas.microsoft.com/office/drawing/2014/main" id="{0056F9B1-A1B7-49C4-B23D-728A428F5B26}"/>
              </a:ext>
            </a:extLst>
          </p:cNvPr>
          <p:cNvSpPr txBox="1"/>
          <p:nvPr/>
        </p:nvSpPr>
        <p:spPr>
          <a:xfrm>
            <a:off x="6623626" y="2681304"/>
            <a:ext cx="1300583" cy="369332"/>
          </a:xfrm>
          <a:prstGeom prst="rect">
            <a:avLst/>
          </a:prstGeom>
          <a:noFill/>
        </p:spPr>
        <p:txBody>
          <a:bodyPr wrap="square" rtlCol="0" anchor="ctr">
            <a:spAutoFit/>
          </a:bodyPr>
          <a:lstStyle/>
          <a:p>
            <a:pPr algn="ctr"/>
            <a:r>
              <a:rPr lang="en-US">
                <a:solidFill>
                  <a:schemeClr val="tx2"/>
                </a:solidFill>
              </a:rPr>
              <a:t>Couchbase</a:t>
            </a:r>
          </a:p>
        </p:txBody>
      </p:sp>
      <p:sp>
        <p:nvSpPr>
          <p:cNvPr id="36" name="TextBox 35">
            <a:extLst>
              <a:ext uri="{FF2B5EF4-FFF2-40B4-BE49-F238E27FC236}">
                <a16:creationId xmlns:a16="http://schemas.microsoft.com/office/drawing/2014/main" id="{44B1A3CB-5EBF-4F74-9105-4FC5C5812547}"/>
              </a:ext>
            </a:extLst>
          </p:cNvPr>
          <p:cNvSpPr txBox="1"/>
          <p:nvPr/>
        </p:nvSpPr>
        <p:spPr>
          <a:xfrm>
            <a:off x="6669880" y="3835542"/>
            <a:ext cx="1300583" cy="369332"/>
          </a:xfrm>
          <a:prstGeom prst="rect">
            <a:avLst/>
          </a:prstGeom>
          <a:noFill/>
        </p:spPr>
        <p:txBody>
          <a:bodyPr wrap="square" rtlCol="0" anchor="ctr">
            <a:spAutoFit/>
          </a:bodyPr>
          <a:lstStyle/>
          <a:p>
            <a:pPr algn="ctr"/>
            <a:r>
              <a:rPr lang="en-US">
                <a:solidFill>
                  <a:schemeClr val="tx2"/>
                </a:solidFill>
              </a:rPr>
              <a:t>CouchDB</a:t>
            </a:r>
          </a:p>
        </p:txBody>
      </p:sp>
      <p:sp>
        <p:nvSpPr>
          <p:cNvPr id="37" name="TextBox 36">
            <a:extLst>
              <a:ext uri="{FF2B5EF4-FFF2-40B4-BE49-F238E27FC236}">
                <a16:creationId xmlns:a16="http://schemas.microsoft.com/office/drawing/2014/main" id="{7D6C4EF1-BDC5-463E-BC8A-BB2F53EB5B8B}"/>
              </a:ext>
            </a:extLst>
          </p:cNvPr>
          <p:cNvSpPr txBox="1"/>
          <p:nvPr/>
        </p:nvSpPr>
        <p:spPr>
          <a:xfrm>
            <a:off x="6641548" y="3066817"/>
            <a:ext cx="1300583" cy="369332"/>
          </a:xfrm>
          <a:prstGeom prst="rect">
            <a:avLst/>
          </a:prstGeom>
          <a:noFill/>
        </p:spPr>
        <p:txBody>
          <a:bodyPr wrap="square" rtlCol="0" anchor="ctr">
            <a:spAutoFit/>
          </a:bodyPr>
          <a:lstStyle/>
          <a:p>
            <a:pPr algn="ctr"/>
            <a:r>
              <a:rPr lang="en-US">
                <a:solidFill>
                  <a:schemeClr val="tx2"/>
                </a:solidFill>
              </a:rPr>
              <a:t>Neo4j</a:t>
            </a:r>
          </a:p>
        </p:txBody>
      </p:sp>
      <p:sp>
        <p:nvSpPr>
          <p:cNvPr id="38" name="TextBox 37">
            <a:extLst>
              <a:ext uri="{FF2B5EF4-FFF2-40B4-BE49-F238E27FC236}">
                <a16:creationId xmlns:a16="http://schemas.microsoft.com/office/drawing/2014/main" id="{48F96E3F-19AA-43E8-A128-208F05CAC104}"/>
              </a:ext>
            </a:extLst>
          </p:cNvPr>
          <p:cNvSpPr txBox="1"/>
          <p:nvPr/>
        </p:nvSpPr>
        <p:spPr>
          <a:xfrm>
            <a:off x="6670767" y="3440070"/>
            <a:ext cx="1300583" cy="369332"/>
          </a:xfrm>
          <a:prstGeom prst="rect">
            <a:avLst/>
          </a:prstGeom>
          <a:noFill/>
        </p:spPr>
        <p:txBody>
          <a:bodyPr wrap="square" rtlCol="0" anchor="ctr">
            <a:spAutoFit/>
          </a:bodyPr>
          <a:lstStyle/>
          <a:p>
            <a:pPr algn="ctr"/>
            <a:r>
              <a:rPr lang="en-US">
                <a:solidFill>
                  <a:schemeClr val="tx2"/>
                </a:solidFill>
              </a:rPr>
              <a:t>HBase</a:t>
            </a:r>
          </a:p>
        </p:txBody>
      </p:sp>
      <p:sp>
        <p:nvSpPr>
          <p:cNvPr id="39" name="TextBox 38">
            <a:extLst>
              <a:ext uri="{FF2B5EF4-FFF2-40B4-BE49-F238E27FC236}">
                <a16:creationId xmlns:a16="http://schemas.microsoft.com/office/drawing/2014/main" id="{7E314886-7031-498B-8056-4F2B93BF0411}"/>
              </a:ext>
            </a:extLst>
          </p:cNvPr>
          <p:cNvSpPr txBox="1"/>
          <p:nvPr/>
        </p:nvSpPr>
        <p:spPr>
          <a:xfrm>
            <a:off x="6597070" y="1486157"/>
            <a:ext cx="1300583" cy="369332"/>
          </a:xfrm>
          <a:prstGeom prst="rect">
            <a:avLst/>
          </a:prstGeom>
          <a:noFill/>
        </p:spPr>
        <p:txBody>
          <a:bodyPr wrap="square" rtlCol="0" anchor="ctr">
            <a:spAutoFit/>
          </a:bodyPr>
          <a:lstStyle/>
          <a:p>
            <a:pPr algn="ctr"/>
            <a:r>
              <a:rPr lang="en-US">
                <a:solidFill>
                  <a:schemeClr val="tx2"/>
                </a:solidFill>
              </a:rPr>
              <a:t>Cassandra</a:t>
            </a:r>
          </a:p>
        </p:txBody>
      </p:sp>
      <p:sp>
        <p:nvSpPr>
          <p:cNvPr id="40" name="Star: 4 Points 8">
            <a:extLst>
              <a:ext uri="{FF2B5EF4-FFF2-40B4-BE49-F238E27FC236}">
                <a16:creationId xmlns:a16="http://schemas.microsoft.com/office/drawing/2014/main" id="{4CA5157E-7B64-4DCD-BC8E-BF8A0E19CCC6}"/>
              </a:ext>
            </a:extLst>
          </p:cNvPr>
          <p:cNvSpPr/>
          <p:nvPr/>
        </p:nvSpPr>
        <p:spPr bwMode="auto">
          <a:xfrm>
            <a:off x="10558600" y="1944635"/>
            <a:ext cx="246972" cy="24697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Star: 4 Points 8">
            <a:extLst>
              <a:ext uri="{FF2B5EF4-FFF2-40B4-BE49-F238E27FC236}">
                <a16:creationId xmlns:a16="http://schemas.microsoft.com/office/drawing/2014/main" id="{3C608151-7A01-4025-86E5-DFF84C5CCDFB}"/>
              </a:ext>
            </a:extLst>
          </p:cNvPr>
          <p:cNvSpPr/>
          <p:nvPr/>
        </p:nvSpPr>
        <p:spPr bwMode="auto">
          <a:xfrm>
            <a:off x="11220227" y="2591826"/>
            <a:ext cx="113713" cy="11371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42BFAE1-7D1A-4131-86A1-43859EE7157A}"/>
              </a:ext>
            </a:extLst>
          </p:cNvPr>
          <p:cNvSpPr/>
          <p:nvPr/>
        </p:nvSpPr>
        <p:spPr bwMode="auto">
          <a:xfrm>
            <a:off x="10716963" y="2088312"/>
            <a:ext cx="546650" cy="546647"/>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9">
            <a:extLst>
              <a:ext uri="{FF2B5EF4-FFF2-40B4-BE49-F238E27FC236}">
                <a16:creationId xmlns:a16="http://schemas.microsoft.com/office/drawing/2014/main" id="{41E846FC-C725-47F7-BF23-C57D36649AFA}"/>
              </a:ext>
            </a:extLst>
          </p:cNvPr>
          <p:cNvSpPr/>
          <p:nvPr/>
        </p:nvSpPr>
        <p:spPr bwMode="auto">
          <a:xfrm rot="19667957">
            <a:off x="10555569" y="2240255"/>
            <a:ext cx="882798" cy="265717"/>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7960DCBA-0E7D-4E18-B16A-8135A495CB2A}"/>
              </a:ext>
            </a:extLst>
          </p:cNvPr>
          <p:cNvSpPr txBox="1"/>
          <p:nvPr/>
        </p:nvSpPr>
        <p:spPr>
          <a:xfrm>
            <a:off x="6608506" y="2308147"/>
            <a:ext cx="1300583" cy="369332"/>
          </a:xfrm>
          <a:prstGeom prst="rect">
            <a:avLst/>
          </a:prstGeom>
          <a:noFill/>
        </p:spPr>
        <p:txBody>
          <a:bodyPr wrap="square" rtlCol="0" anchor="ctr">
            <a:spAutoFit/>
          </a:bodyPr>
          <a:lstStyle/>
          <a:p>
            <a:pPr algn="ctr"/>
            <a:r>
              <a:rPr lang="en-US">
                <a:solidFill>
                  <a:schemeClr val="tx2"/>
                </a:solidFill>
              </a:rPr>
              <a:t>DynamoDB</a:t>
            </a:r>
          </a:p>
        </p:txBody>
      </p:sp>
    </p:spTree>
    <p:extLst>
      <p:ext uri="{BB962C8B-B14F-4D97-AF65-F5344CB8AC3E}">
        <p14:creationId xmlns:p14="http://schemas.microsoft.com/office/powerpoint/2010/main" val="4230222735"/>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99B793-0539-45A2-A683-6FAF2318596B}"/>
              </a:ext>
            </a:extLst>
          </p:cNvPr>
          <p:cNvSpPr>
            <a:spLocks noGrp="1"/>
          </p:cNvSpPr>
          <p:nvPr>
            <p:ph type="title"/>
          </p:nvPr>
        </p:nvSpPr>
        <p:spPr/>
        <p:txBody>
          <a:bodyPr/>
          <a:lstStyle/>
          <a:p>
            <a:r>
              <a:rPr lang="en-US"/>
              <a:t>All Common Use Cases &amp; Scenarios</a:t>
            </a:r>
          </a:p>
        </p:txBody>
      </p:sp>
      <p:sp>
        <p:nvSpPr>
          <p:cNvPr id="4" name="Text Placeholder 3">
            <a:extLst>
              <a:ext uri="{FF2B5EF4-FFF2-40B4-BE49-F238E27FC236}">
                <a16:creationId xmlns:a16="http://schemas.microsoft.com/office/drawing/2014/main" id="{E9F5782D-7E8C-4725-8B9E-68E416DB1544}"/>
              </a:ext>
            </a:extLst>
          </p:cNvPr>
          <p:cNvSpPr>
            <a:spLocks noGrp="1"/>
          </p:cNvSpPr>
          <p:nvPr>
            <p:ph type="body" sz="quarter" idx="10"/>
          </p:nvPr>
        </p:nvSpPr>
        <p:spPr>
          <a:xfrm>
            <a:off x="1236190" y="3024712"/>
            <a:ext cx="2006914" cy="3539430"/>
          </a:xfrm>
        </p:spPr>
        <p:txBody>
          <a:bodyPr/>
          <a:lstStyle/>
          <a:p>
            <a:r>
              <a:rPr lang="en-US" sz="1400">
                <a:latin typeface="+mn-lt"/>
              </a:rPr>
              <a:t>Personalization and recommendations</a:t>
            </a:r>
          </a:p>
          <a:p>
            <a:r>
              <a:rPr lang="en-US" sz="1400">
                <a:latin typeface="+mn-lt"/>
              </a:rPr>
              <a:t>Customer 360</a:t>
            </a:r>
          </a:p>
          <a:p>
            <a:r>
              <a:rPr lang="en-US" sz="1400">
                <a:latin typeface="+mn-lt"/>
              </a:rPr>
              <a:t>Order Processing Pipeline</a:t>
            </a:r>
          </a:p>
          <a:p>
            <a:r>
              <a:rPr lang="en-US" sz="1400">
                <a:latin typeface="+mn-lt"/>
              </a:rPr>
              <a:t>Product Catalog</a:t>
            </a:r>
          </a:p>
          <a:p>
            <a:r>
              <a:rPr lang="en-US" sz="1400">
                <a:solidFill>
                  <a:srgbClr val="505050"/>
                </a:solidFill>
                <a:latin typeface="+mn-lt"/>
              </a:rPr>
              <a:t>Supply Chain Management</a:t>
            </a:r>
          </a:p>
          <a:p>
            <a:r>
              <a:rPr lang="en-US" sz="1400">
                <a:latin typeface="+mn-lt"/>
              </a:rPr>
              <a:t>Real-time operational analytics</a:t>
            </a:r>
          </a:p>
        </p:txBody>
      </p:sp>
      <p:sp>
        <p:nvSpPr>
          <p:cNvPr id="5" name="Text Placeholder 4">
            <a:extLst>
              <a:ext uri="{FF2B5EF4-FFF2-40B4-BE49-F238E27FC236}">
                <a16:creationId xmlns:a16="http://schemas.microsoft.com/office/drawing/2014/main" id="{462A6875-0EAB-4FDB-99C7-EF6D7FA3AF04}"/>
              </a:ext>
            </a:extLst>
          </p:cNvPr>
          <p:cNvSpPr>
            <a:spLocks noGrp="1"/>
          </p:cNvSpPr>
          <p:nvPr>
            <p:ph type="body" sz="quarter" idx="11"/>
          </p:nvPr>
        </p:nvSpPr>
        <p:spPr>
          <a:xfrm>
            <a:off x="7593496" y="2851000"/>
            <a:ext cx="1916264" cy="1138773"/>
          </a:xfrm>
        </p:spPr>
        <p:txBody>
          <a:bodyPr/>
          <a:lstStyle/>
          <a:p>
            <a:r>
              <a:rPr lang="en-US" sz="1400">
                <a:latin typeface="+mn-lt"/>
              </a:rPr>
              <a:t>Audit Trail</a:t>
            </a:r>
          </a:p>
          <a:p>
            <a:r>
              <a:rPr lang="en-US" sz="1400">
                <a:latin typeface="+mn-lt"/>
              </a:rPr>
              <a:t>Tax Forms</a:t>
            </a:r>
          </a:p>
          <a:p>
            <a:r>
              <a:rPr lang="en-US" sz="1400">
                <a:latin typeface="+mn-lt"/>
              </a:rPr>
              <a:t>Risk Analysis</a:t>
            </a:r>
          </a:p>
        </p:txBody>
      </p:sp>
      <p:sp>
        <p:nvSpPr>
          <p:cNvPr id="6" name="Text Placeholder 3">
            <a:extLst>
              <a:ext uri="{FF2B5EF4-FFF2-40B4-BE49-F238E27FC236}">
                <a16:creationId xmlns:a16="http://schemas.microsoft.com/office/drawing/2014/main" id="{0DE1A8DE-2FC3-4EB0-A112-46EF66761DB0}"/>
              </a:ext>
            </a:extLst>
          </p:cNvPr>
          <p:cNvSpPr txBox="1">
            <a:spLocks/>
          </p:cNvSpPr>
          <p:nvPr/>
        </p:nvSpPr>
        <p:spPr>
          <a:xfrm>
            <a:off x="3243104" y="2959274"/>
            <a:ext cx="2058638" cy="1348061"/>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Telemetry (IoT)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Registry</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Supply Chain Management</a:t>
            </a:r>
          </a:p>
        </p:txBody>
      </p:sp>
      <p:sp>
        <p:nvSpPr>
          <p:cNvPr id="8" name="Text Placeholder 3">
            <a:extLst>
              <a:ext uri="{FF2B5EF4-FFF2-40B4-BE49-F238E27FC236}">
                <a16:creationId xmlns:a16="http://schemas.microsoft.com/office/drawing/2014/main" id="{C38FB294-01E9-42CB-A971-B890AD8B449C}"/>
              </a:ext>
            </a:extLst>
          </p:cNvPr>
          <p:cNvSpPr txBox="1">
            <a:spLocks/>
          </p:cNvSpPr>
          <p:nvPr/>
        </p:nvSpPr>
        <p:spPr>
          <a:xfrm>
            <a:off x="9740348" y="2959274"/>
            <a:ext cx="1980963" cy="1132618"/>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Social Clans/Guilds</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Leaderboards</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Messaging</a:t>
            </a:r>
          </a:p>
        </p:txBody>
      </p:sp>
      <p:graphicFrame>
        <p:nvGraphicFramePr>
          <p:cNvPr id="10" name="Content Placeholder 3">
            <a:extLst>
              <a:ext uri="{FF2B5EF4-FFF2-40B4-BE49-F238E27FC236}">
                <a16:creationId xmlns:a16="http://schemas.microsoft.com/office/drawing/2014/main" id="{D3D56737-A3B7-4DD4-BD87-744759B928F2}"/>
              </a:ext>
            </a:extLst>
          </p:cNvPr>
          <p:cNvGraphicFramePr>
            <a:graphicFrameLocks/>
          </p:cNvGraphicFramePr>
          <p:nvPr/>
        </p:nvGraphicFramePr>
        <p:xfrm>
          <a:off x="1208598" y="1493521"/>
          <a:ext cx="10440062" cy="1496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040966CB-C87E-46D1-97E6-3AC2452F0A3A}"/>
              </a:ext>
            </a:extLst>
          </p:cNvPr>
          <p:cNvSpPr txBox="1"/>
          <p:nvPr/>
        </p:nvSpPr>
        <p:spPr>
          <a:xfrm rot="16200000">
            <a:off x="-242752" y="2206962"/>
            <a:ext cx="2042399" cy="615516"/>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CA" sz="2353"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Sectors</a:t>
            </a:r>
            <a:endParaRPr kumimoji="0" lang="en-US" sz="2353"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58AB64B6-0B16-4BA5-848E-E4D3C2F9660D}"/>
              </a:ext>
            </a:extLst>
          </p:cNvPr>
          <p:cNvSpPr txBox="1">
            <a:spLocks/>
          </p:cNvSpPr>
          <p:nvPr/>
        </p:nvSpPr>
        <p:spPr>
          <a:xfrm>
            <a:off x="5419564" y="2945596"/>
            <a:ext cx="2058638" cy="2511457"/>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Telemetry (IoT)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Registry</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Supply Chain Management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Order Processing Pipeline</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Real-time operational analytics</a:t>
            </a:r>
          </a:p>
        </p:txBody>
      </p:sp>
    </p:spTree>
    <p:extLst>
      <p:ext uri="{BB962C8B-B14F-4D97-AF65-F5344CB8AC3E}">
        <p14:creationId xmlns:p14="http://schemas.microsoft.com/office/powerpoint/2010/main" val="349144377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62950" y="238238"/>
            <a:ext cx="13546047" cy="13239523"/>
            <a:chOff x="2162950" y="238238"/>
            <a:chExt cx="13546047" cy="13239523"/>
          </a:xfrm>
        </p:grpSpPr>
        <p:sp>
          <p:nvSpPr>
            <p:cNvPr id="50" name="Oval 49"/>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4811776" y="2633472"/>
            <a:ext cx="8301135" cy="8113295"/>
            <a:chOff x="4811776" y="2633472"/>
            <a:chExt cx="8301135" cy="8113295"/>
          </a:xfrm>
        </p:grpSpPr>
        <p:grpSp>
          <p:nvGrpSpPr>
            <p:cNvPr id="9" name="Group 8">
              <a:extLst>
                <a:ext uri="{FF2B5EF4-FFF2-40B4-BE49-F238E27FC236}">
                  <a16:creationId xmlns:a16="http://schemas.microsoft.com/office/drawing/2014/main" id="{0F41AEFD-241D-4304-8F61-7B1D92187B7F}"/>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0" name="Freeform 7">
                <a:extLst>
                  <a:ext uri="{FF2B5EF4-FFF2-40B4-BE49-F238E27FC236}">
                    <a16:creationId xmlns:a16="http://schemas.microsoft.com/office/drawing/2014/main" id="{B60500F6-6102-4560-9F3C-AAD0199F24B8}"/>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83467670-ECEB-4046-946B-15102A1B6A2D}"/>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58489BBC-EEB3-4403-AFD7-7B89D8C64213}"/>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12C6A7A5-F7CD-4D81-8FEA-EB1A63966F6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4" name="Oval 23"/>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17B2355-573B-47C4-B260-DDE615AED674}"/>
              </a:ext>
            </a:extLst>
          </p:cNvPr>
          <p:cNvSpPr>
            <a:spLocks noGrp="1"/>
          </p:cNvSpPr>
          <p:nvPr>
            <p:ph type="title"/>
          </p:nvPr>
        </p:nvSpPr>
        <p:spPr>
          <a:xfrm>
            <a:off x="269240" y="339390"/>
            <a:ext cx="5606043" cy="899665"/>
          </a:xfrm>
        </p:spPr>
        <p:txBody>
          <a:bodyPr/>
          <a:lstStyle/>
          <a:p>
            <a:r>
              <a:rPr lang="en-US"/>
              <a:t>Azure cosmos </a:t>
            </a:r>
            <a:r>
              <a:rPr lang="en-US" err="1"/>
              <a:t>db</a:t>
            </a:r>
            <a:endParaRPr lang="en-US"/>
          </a:p>
        </p:txBody>
      </p:sp>
      <p:sp>
        <p:nvSpPr>
          <p:cNvPr id="3" name="Text Placeholder 2">
            <a:extLst>
              <a:ext uri="{FF2B5EF4-FFF2-40B4-BE49-F238E27FC236}">
                <a16:creationId xmlns:a16="http://schemas.microsoft.com/office/drawing/2014/main" id="{67026799-07BC-4B9B-8E23-AF1B64DB0260}"/>
              </a:ext>
            </a:extLst>
          </p:cNvPr>
          <p:cNvSpPr>
            <a:spLocks noGrp="1"/>
          </p:cNvSpPr>
          <p:nvPr>
            <p:ph type="body" sz="quarter" idx="11"/>
          </p:nvPr>
        </p:nvSpPr>
        <p:spPr>
          <a:xfrm>
            <a:off x="269239" y="1075634"/>
            <a:ext cx="5606043" cy="3801041"/>
          </a:xfrm>
        </p:spPr>
        <p:txBody>
          <a:bodyPr/>
          <a:lstStyle/>
          <a:p>
            <a:r>
              <a:rPr lang="en-US" sz="1800">
                <a:solidFill>
                  <a:schemeClr val="tx1"/>
                </a:solidFill>
              </a:rPr>
              <a:t>A globally distributed, massively scalable, multi-model database service.</a:t>
            </a:r>
          </a:p>
          <a:p>
            <a:pPr marL="285750" lvl="1" indent="-285750">
              <a:spcBef>
                <a:spcPts val="1600"/>
              </a:spcBef>
              <a:spcAft>
                <a:spcPts val="0"/>
              </a:spcAft>
              <a:buFont typeface="Arial" charset="0"/>
              <a:buChar char="•"/>
            </a:pPr>
            <a:r>
              <a:rPr lang="en-US" sz="1800">
                <a:solidFill>
                  <a:schemeClr val="tx1"/>
                </a:solidFill>
              </a:rPr>
              <a:t>MongoDB, Cassandra, Gremlin/graph, table, and NoSQL APIs</a:t>
            </a:r>
          </a:p>
          <a:p>
            <a:pPr marL="285750" lvl="1" indent="-285750">
              <a:spcBef>
                <a:spcPts val="1000"/>
              </a:spcBef>
              <a:spcAft>
                <a:spcPts val="0"/>
              </a:spcAft>
              <a:buFont typeface="Arial" charset="0"/>
              <a:buChar char="•"/>
            </a:pPr>
            <a:r>
              <a:rPr lang="en-US" sz="1800">
                <a:solidFill>
                  <a:schemeClr val="tx1"/>
                </a:solidFill>
              </a:rPr>
              <a:t>Elastic scale of storage and throughput</a:t>
            </a:r>
          </a:p>
          <a:p>
            <a:pPr marL="285750" lvl="1" indent="-285750">
              <a:spcBef>
                <a:spcPts val="1000"/>
              </a:spcBef>
              <a:spcAft>
                <a:spcPts val="0"/>
              </a:spcAft>
              <a:buFont typeface="Arial" charset="0"/>
              <a:buChar char="•"/>
            </a:pPr>
            <a:r>
              <a:rPr lang="en-US" sz="1800">
                <a:solidFill>
                  <a:schemeClr val="tx1"/>
                </a:solidFill>
              </a:rPr>
              <a:t>Multiple, well-defined consistency models</a:t>
            </a:r>
          </a:p>
          <a:p>
            <a:pPr marL="285750" lvl="1" indent="-285750">
              <a:spcBef>
                <a:spcPts val="1000"/>
              </a:spcBef>
              <a:spcAft>
                <a:spcPts val="0"/>
              </a:spcAft>
              <a:buFont typeface="Arial" charset="0"/>
              <a:buChar char="•"/>
            </a:pPr>
            <a:r>
              <a:rPr lang="en-US" sz="1800">
                <a:solidFill>
                  <a:schemeClr val="tx1"/>
                </a:solidFill>
              </a:rPr>
              <a:t>&lt;10ms read and write latency guarantee</a:t>
            </a:r>
          </a:p>
          <a:p>
            <a:pPr marL="285750" lvl="1" indent="-285750">
              <a:spcBef>
                <a:spcPts val="1000"/>
              </a:spcBef>
              <a:spcAft>
                <a:spcPts val="0"/>
              </a:spcAft>
              <a:buFont typeface="Arial" charset="0"/>
              <a:buChar char="•"/>
            </a:pPr>
            <a:r>
              <a:rPr lang="en-CA" sz="1800">
                <a:solidFill>
                  <a:schemeClr val="tx1"/>
                </a:solidFill>
              </a:rPr>
              <a:t>9</a:t>
            </a:r>
            <a:r>
              <a:rPr lang="en-US" sz="1800">
                <a:solidFill>
                  <a:schemeClr val="tx1"/>
                </a:solidFill>
              </a:rPr>
              <a:t>9.999% high-availability guarantee</a:t>
            </a:r>
          </a:p>
          <a:p>
            <a:pPr marL="285750" lvl="1" indent="-285750">
              <a:spcBef>
                <a:spcPts val="1000"/>
              </a:spcBef>
              <a:spcAft>
                <a:spcPts val="0"/>
              </a:spcAft>
              <a:buFont typeface="Arial" charset="0"/>
              <a:buChar char="•"/>
            </a:pPr>
            <a:r>
              <a:rPr lang="en-US" sz="1800">
                <a:solidFill>
                  <a:schemeClr val="tx1"/>
                </a:solidFill>
              </a:rPr>
              <a:t>Industry-leading SLAs across performance, latency, availability and throughput</a:t>
            </a:r>
          </a:p>
        </p:txBody>
      </p:sp>
      <p:sp>
        <p:nvSpPr>
          <p:cNvPr id="16" name="Rectangle 15">
            <a:extLst>
              <a:ext uri="{FF2B5EF4-FFF2-40B4-BE49-F238E27FC236}">
                <a16:creationId xmlns:a16="http://schemas.microsoft.com/office/drawing/2014/main" id="{4C835B6C-2010-4DC3-8D6B-4A2D6546FEF4}"/>
              </a:ext>
            </a:extLst>
          </p:cNvPr>
          <p:cNvSpPr/>
          <p:nvPr/>
        </p:nvSpPr>
        <p:spPr bwMode="auto">
          <a:xfrm>
            <a:off x="0" y="5566611"/>
            <a:ext cx="12191999" cy="12913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TextBox 3">
            <a:extLst>
              <a:ext uri="{FF2B5EF4-FFF2-40B4-BE49-F238E27FC236}">
                <a16:creationId xmlns:a16="http://schemas.microsoft.com/office/drawing/2014/main" id="{3180A0B9-F0B3-4817-B7F7-60D169F47C6B}"/>
              </a:ext>
            </a:extLst>
          </p:cNvPr>
          <p:cNvSpPr txBox="1"/>
          <p:nvPr/>
        </p:nvSpPr>
        <p:spPr>
          <a:xfrm>
            <a:off x="31398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Migrate </a:t>
            </a:r>
            <a:br>
              <a:rPr lang="en-US">
                <a:solidFill>
                  <a:schemeClr val="bg1"/>
                </a:solidFill>
              </a:rPr>
            </a:br>
            <a:r>
              <a:rPr lang="en-US">
                <a:solidFill>
                  <a:schemeClr val="bg1"/>
                </a:solidFill>
              </a:rPr>
              <a:t>NoSQL data and apps</a:t>
            </a:r>
          </a:p>
        </p:txBody>
      </p:sp>
      <p:sp>
        <p:nvSpPr>
          <p:cNvPr id="5" name="TextBox 4">
            <a:extLst>
              <a:ext uri="{FF2B5EF4-FFF2-40B4-BE49-F238E27FC236}">
                <a16:creationId xmlns:a16="http://schemas.microsoft.com/office/drawing/2014/main" id="{9CAB9E17-CF1F-4D99-A675-1F1EB863E4EB}"/>
              </a:ext>
            </a:extLst>
          </p:cNvPr>
          <p:cNvSpPr txBox="1"/>
          <p:nvPr/>
        </p:nvSpPr>
        <p:spPr>
          <a:xfrm>
            <a:off x="3333299"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Use multiple data and consistency models</a:t>
            </a:r>
          </a:p>
        </p:txBody>
      </p:sp>
      <p:sp>
        <p:nvSpPr>
          <p:cNvPr id="6" name="TextBox 5">
            <a:extLst>
              <a:ext uri="{FF2B5EF4-FFF2-40B4-BE49-F238E27FC236}">
                <a16:creationId xmlns:a16="http://schemas.microsoft.com/office/drawing/2014/main" id="{4F70A66A-F44C-4909-8C24-F1F164B37B03}"/>
              </a:ext>
            </a:extLst>
          </p:cNvPr>
          <p:cNvSpPr txBox="1"/>
          <p:nvPr/>
        </p:nvSpPr>
        <p:spPr>
          <a:xfrm>
            <a:off x="619807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Build real-time customer experiences</a:t>
            </a:r>
          </a:p>
        </p:txBody>
      </p:sp>
      <p:sp>
        <p:nvSpPr>
          <p:cNvPr id="7" name="TextBox 6">
            <a:extLst>
              <a:ext uri="{FF2B5EF4-FFF2-40B4-BE49-F238E27FC236}">
                <a16:creationId xmlns:a16="http://schemas.microsoft.com/office/drawing/2014/main" id="{81BD9C96-D762-44AF-BA46-07C6D41C2E05}"/>
              </a:ext>
            </a:extLst>
          </p:cNvPr>
          <p:cNvSpPr txBox="1"/>
          <p:nvPr/>
        </p:nvSpPr>
        <p:spPr>
          <a:xfrm>
            <a:off x="9140116"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Ideal for IoT, gaming and eCommerce</a:t>
            </a:r>
          </a:p>
        </p:txBody>
      </p:sp>
    </p:spTree>
    <p:extLst>
      <p:ext uri="{BB962C8B-B14F-4D97-AF65-F5344CB8AC3E}">
        <p14:creationId xmlns:p14="http://schemas.microsoft.com/office/powerpoint/2010/main" val="33884846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37" y="2755812"/>
            <a:ext cx="11653523" cy="738664"/>
          </a:xfrm>
        </p:spPr>
        <p:txBody>
          <a:bodyPr/>
          <a:lstStyle/>
          <a:p>
            <a:r>
              <a:rPr lang="en-US" sz="4000"/>
              <a:t>Appendix</a:t>
            </a:r>
          </a:p>
        </p:txBody>
      </p:sp>
      <p:sp>
        <p:nvSpPr>
          <p:cNvPr id="3" name="Text Placeholder 2"/>
          <p:cNvSpPr>
            <a:spLocks noGrp="1"/>
          </p:cNvSpPr>
          <p:nvPr>
            <p:ph type="body" sz="quarter" idx="4294967295"/>
          </p:nvPr>
        </p:nvSpPr>
        <p:spPr>
          <a:xfrm>
            <a:off x="279329" y="3308312"/>
            <a:ext cx="5129213" cy="461665"/>
          </a:xfrm>
        </p:spPr>
        <p:txBody>
          <a:bodyPr/>
          <a:lstStyle/>
          <a:p>
            <a:pPr marL="0" indent="0">
              <a:buNone/>
            </a:pPr>
            <a:r>
              <a:rPr lang="en-US" sz="2000"/>
              <a:t>Customer case studies</a:t>
            </a:r>
          </a:p>
        </p:txBody>
      </p:sp>
    </p:spTree>
    <p:extLst>
      <p:ext uri="{BB962C8B-B14F-4D97-AF65-F5344CB8AC3E}">
        <p14:creationId xmlns:p14="http://schemas.microsoft.com/office/powerpoint/2010/main" val="5673754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69240" y="2123258"/>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Tech-centric consumers across continents demand instant access and uninterrupted service</a:t>
            </a:r>
          </a:p>
          <a:p>
            <a:pPr lvl="1">
              <a:spcBef>
                <a:spcPts val="1600"/>
              </a:spcBef>
              <a:spcAft>
                <a:spcPts val="0"/>
              </a:spcAft>
            </a:pPr>
            <a:r>
              <a:rPr lang="en-US" sz="1600">
                <a:latin typeface="Segoe UI Semilight" charset="0"/>
                <a:ea typeface="Segoe UI Semilight" charset="0"/>
                <a:cs typeface="Segoe UI Semilight" charset="0"/>
              </a:rPr>
              <a:t>99.99% uptime</a:t>
            </a:r>
          </a:p>
          <a:p>
            <a:pPr lvl="1">
              <a:spcBef>
                <a:spcPts val="1000"/>
              </a:spcBef>
              <a:spcAft>
                <a:spcPts val="0"/>
              </a:spcAft>
            </a:pPr>
            <a:r>
              <a:rPr lang="en-US" sz="1600">
                <a:latin typeface="Segoe UI Semilight" charset="0"/>
                <a:ea typeface="Segoe UI Semilight" charset="0"/>
                <a:cs typeface="Segoe UI Semilight" charset="0"/>
              </a:rPr>
              <a:t>Millisecond load latency</a:t>
            </a:r>
          </a:p>
          <a:p>
            <a:pPr lvl="1">
              <a:spcBef>
                <a:spcPts val="1000"/>
              </a:spcBef>
              <a:spcAft>
                <a:spcPts val="0"/>
              </a:spcAft>
            </a:pPr>
            <a:r>
              <a:rPr lang="en-US" sz="1600">
                <a:latin typeface="Segoe UI Semilight" charset="0"/>
                <a:ea typeface="Segoe UI Semilight" charset="0"/>
                <a:cs typeface="Segoe UI Semilight" charset="0"/>
              </a:rPr>
              <a:t>Globally distributed order-processing</a:t>
            </a:r>
          </a:p>
        </p:txBody>
      </p:sp>
      <p:sp>
        <p:nvSpPr>
          <p:cNvPr id="2" name="Title 1"/>
          <p:cNvSpPr>
            <a:spLocks noGrp="1"/>
          </p:cNvSpPr>
          <p:nvPr>
            <p:ph type="title"/>
          </p:nvPr>
        </p:nvSpPr>
        <p:spPr/>
        <p:txBody>
          <a:bodyPr/>
          <a:lstStyle/>
          <a:p>
            <a:r>
              <a:rPr lang="en-US"/>
              <a:t>Domino’s Pizza delivers through globally-distributed apps </a:t>
            </a:r>
          </a:p>
        </p:txBody>
      </p:sp>
      <p:pic>
        <p:nvPicPr>
          <p:cNvPr id="11" name="Picture 6" descr="File:Domino's stacked.svg">
            <a:extLst>
              <a:ext uri="{FF2B5EF4-FFF2-40B4-BE49-F238E27FC236}">
                <a16:creationId xmlns:a16="http://schemas.microsoft.com/office/drawing/2014/main" id="{DA7CE828-6DD6-4F96-BEFA-B66D734EE6F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67" y="5603965"/>
            <a:ext cx="902415" cy="91745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449145" y="1613099"/>
            <a:ext cx="5485077" cy="3108127"/>
            <a:chOff x="6449145" y="1613099"/>
            <a:chExt cx="5485077" cy="3108127"/>
          </a:xfrm>
        </p:grpSpPr>
        <p:sp>
          <p:nvSpPr>
            <p:cNvPr id="7" name="TextBox 6">
              <a:extLst>
                <a:ext uri="{FF2B5EF4-FFF2-40B4-BE49-F238E27FC236}">
                  <a16:creationId xmlns:a16="http://schemas.microsoft.com/office/drawing/2014/main" id="{DB9C3862-817D-4BAF-BC71-57621A956E3D}"/>
                </a:ext>
              </a:extLst>
            </p:cNvPr>
            <p:cNvSpPr txBox="1"/>
            <p:nvPr/>
          </p:nvSpPr>
          <p:spPr>
            <a:xfrm>
              <a:off x="9039191" y="2194759"/>
              <a:ext cx="88582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A</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5696F8F8-9D1B-4026-80D7-7BBE1BBCC49D}"/>
                </a:ext>
              </a:extLst>
            </p:cNvPr>
            <p:cNvSpPr txBox="1"/>
            <p:nvPr/>
          </p:nvSpPr>
          <p:spPr>
            <a:xfrm>
              <a:off x="9039191" y="3269720"/>
              <a:ext cx="88582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3CC3D98-84D4-470C-B7CE-EA99C621208D}"/>
                </a:ext>
              </a:extLst>
            </p:cNvPr>
            <p:cNvSpPr txBox="1"/>
            <p:nvPr/>
          </p:nvSpPr>
          <p:spPr>
            <a:xfrm>
              <a:off x="9039191" y="4458077"/>
              <a:ext cx="88582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C</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F128B8D-0389-43F0-AC53-89ECE119250E}"/>
                </a:ext>
              </a:extLst>
            </p:cNvPr>
            <p:cNvSpPr txBox="1"/>
            <p:nvPr/>
          </p:nvSpPr>
          <p:spPr>
            <a:xfrm>
              <a:off x="10632832" y="2309562"/>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(app + session state)</a:t>
              </a:r>
            </a:p>
          </p:txBody>
        </p:sp>
        <p:sp>
          <p:nvSpPr>
            <p:cNvPr id="14" name="TextBox 13">
              <a:extLst>
                <a:ext uri="{FF2B5EF4-FFF2-40B4-BE49-F238E27FC236}">
                  <a16:creationId xmlns:a16="http://schemas.microsoft.com/office/drawing/2014/main" id="{9D6DFC06-DF90-4FF5-B7E5-8E59898A7322}"/>
                </a:ext>
              </a:extLst>
            </p:cNvPr>
            <p:cNvSpPr txBox="1"/>
            <p:nvPr/>
          </p:nvSpPr>
          <p:spPr>
            <a:xfrm>
              <a:off x="10632832" y="3400157"/>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Globally distributed across regions</a:t>
              </a:r>
            </a:p>
          </p:txBody>
        </p:sp>
        <p:sp>
          <p:nvSpPr>
            <p:cNvPr id="15" name="TextBox 14">
              <a:extLst>
                <a:ext uri="{FF2B5EF4-FFF2-40B4-BE49-F238E27FC236}">
                  <a16:creationId xmlns:a16="http://schemas.microsoft.com/office/drawing/2014/main" id="{EA22F239-3606-4DE9-B8A4-1379BD50007C}"/>
                </a:ext>
              </a:extLst>
            </p:cNvPr>
            <p:cNvSpPr txBox="1"/>
            <p:nvPr/>
          </p:nvSpPr>
          <p:spPr>
            <a:xfrm>
              <a:off x="7662820" y="3325849"/>
              <a:ext cx="793092"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Traffic Manager</a:t>
              </a:r>
            </a:p>
          </p:txBody>
        </p:sp>
        <p:sp>
          <p:nvSpPr>
            <p:cNvPr id="16" name="TextBox 15">
              <a:extLst>
                <a:ext uri="{FF2B5EF4-FFF2-40B4-BE49-F238E27FC236}">
                  <a16:creationId xmlns:a16="http://schemas.microsoft.com/office/drawing/2014/main" id="{8903D93C-52AF-4A4C-A954-703C6A6CFDBE}"/>
                </a:ext>
              </a:extLst>
            </p:cNvPr>
            <p:cNvSpPr txBox="1"/>
            <p:nvPr/>
          </p:nvSpPr>
          <p:spPr>
            <a:xfrm>
              <a:off x="6449145" y="3325849"/>
              <a:ext cx="793092"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grpSp>
          <p:nvGrpSpPr>
            <p:cNvPr id="17" name="Group 16">
              <a:extLst>
                <a:ext uri="{FF2B5EF4-FFF2-40B4-BE49-F238E27FC236}">
                  <a16:creationId xmlns:a16="http://schemas.microsoft.com/office/drawing/2014/main" id="{EDBE6121-1E50-4725-A1E2-B40D93E81CF3}"/>
                </a:ext>
              </a:extLst>
            </p:cNvPr>
            <p:cNvGrpSpPr/>
            <p:nvPr/>
          </p:nvGrpSpPr>
          <p:grpSpPr>
            <a:xfrm>
              <a:off x="10962969" y="2718009"/>
              <a:ext cx="641116" cy="552594"/>
              <a:chOff x="8376458" y="5925518"/>
              <a:chExt cx="1045926" cy="901512"/>
            </a:xfrm>
            <a:noFill/>
          </p:grpSpPr>
          <p:sp>
            <p:nvSpPr>
              <p:cNvPr id="18" name="Star: 4 Points 8">
                <a:extLst>
                  <a:ext uri="{FF2B5EF4-FFF2-40B4-BE49-F238E27FC236}">
                    <a16:creationId xmlns:a16="http://schemas.microsoft.com/office/drawing/2014/main" id="{E695D582-A251-4147-AE0A-7DFC4E21F25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FB9F83D9-CD4F-4244-950B-401268C9DD0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F2481CB2-E862-4130-9D65-1B8FF9D4F81E}"/>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4A4B7829-07E7-4278-9E3E-361B804A83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36191E8-4D28-45DA-A7CA-AD8579914022}"/>
                </a:ext>
              </a:extLst>
            </p:cNvPr>
            <p:cNvGrpSpPr/>
            <p:nvPr/>
          </p:nvGrpSpPr>
          <p:grpSpPr>
            <a:xfrm>
              <a:off x="6620745" y="2818751"/>
              <a:ext cx="485379" cy="412901"/>
              <a:chOff x="5872464" y="2045113"/>
              <a:chExt cx="485379" cy="412901"/>
            </a:xfrm>
            <a:noFill/>
          </p:grpSpPr>
          <p:grpSp>
            <p:nvGrpSpPr>
              <p:cNvPr id="23" name="Group 22">
                <a:extLst>
                  <a:ext uri="{FF2B5EF4-FFF2-40B4-BE49-F238E27FC236}">
                    <a16:creationId xmlns:a16="http://schemas.microsoft.com/office/drawing/2014/main" id="{709F22ED-9971-489A-A2B3-17730899DB17}"/>
                  </a:ext>
                </a:extLst>
              </p:cNvPr>
              <p:cNvGrpSpPr/>
              <p:nvPr/>
            </p:nvGrpSpPr>
            <p:grpSpPr>
              <a:xfrm>
                <a:off x="5872464" y="2045113"/>
                <a:ext cx="485379" cy="412901"/>
                <a:chOff x="2107244" y="1575258"/>
                <a:chExt cx="310993" cy="264555"/>
              </a:xfrm>
              <a:grpFill/>
            </p:grpSpPr>
            <p:sp>
              <p:nvSpPr>
                <p:cNvPr id="29" name="Rectangle 9">
                  <a:extLst>
                    <a:ext uri="{FF2B5EF4-FFF2-40B4-BE49-F238E27FC236}">
                      <a16:creationId xmlns:a16="http://schemas.microsoft.com/office/drawing/2014/main" id="{24166F8D-C3E7-4CB2-BB78-736944F37DFA}"/>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177E0F77-73B8-4591-BE72-F7A42F1D585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46393FB-6392-4D26-B697-054E1A28C65E}"/>
                  </a:ext>
                </a:extLst>
              </p:cNvPr>
              <p:cNvGrpSpPr/>
              <p:nvPr/>
            </p:nvGrpSpPr>
            <p:grpSpPr>
              <a:xfrm>
                <a:off x="6153589" y="2082451"/>
                <a:ext cx="149347" cy="37338"/>
                <a:chOff x="2287367" y="1599181"/>
                <a:chExt cx="95690" cy="23923"/>
              </a:xfrm>
              <a:grpFill/>
            </p:grpSpPr>
            <p:sp>
              <p:nvSpPr>
                <p:cNvPr id="25" name="Oval 11">
                  <a:extLst>
                    <a:ext uri="{FF2B5EF4-FFF2-40B4-BE49-F238E27FC236}">
                      <a16:creationId xmlns:a16="http://schemas.microsoft.com/office/drawing/2014/main" id="{4E74B869-3984-4D89-B5D0-1FF90BA130D3}"/>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Oval 12">
                  <a:extLst>
                    <a:ext uri="{FF2B5EF4-FFF2-40B4-BE49-F238E27FC236}">
                      <a16:creationId xmlns:a16="http://schemas.microsoft.com/office/drawing/2014/main" id="{EC27779A-9F31-4596-AC73-B747731EB4AF}"/>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Oval 13">
                  <a:extLst>
                    <a:ext uri="{FF2B5EF4-FFF2-40B4-BE49-F238E27FC236}">
                      <a16:creationId xmlns:a16="http://schemas.microsoft.com/office/drawing/2014/main" id="{29B64FDB-4C5A-4B97-AB92-53985D87BE79}"/>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9699853A-7A20-4D2D-AC8A-1894983FC623}"/>
                </a:ext>
              </a:extLst>
            </p:cNvPr>
            <p:cNvGrpSpPr/>
            <p:nvPr/>
          </p:nvGrpSpPr>
          <p:grpSpPr>
            <a:xfrm>
              <a:off x="7839045" y="2768875"/>
              <a:ext cx="485379" cy="485379"/>
              <a:chOff x="3355898" y="4646593"/>
              <a:chExt cx="536092" cy="536092"/>
            </a:xfrm>
            <a:noFill/>
          </p:grpSpPr>
          <p:sp>
            <p:nvSpPr>
              <p:cNvPr id="32" name="Freeform 216">
                <a:extLst>
                  <a:ext uri="{FF2B5EF4-FFF2-40B4-BE49-F238E27FC236}">
                    <a16:creationId xmlns:a16="http://schemas.microsoft.com/office/drawing/2014/main" id="{A2AE2B9F-2268-4172-8E01-15035B7E9A40}"/>
                  </a:ext>
                </a:extLst>
              </p:cNvPr>
              <p:cNvSpPr/>
              <p:nvPr/>
            </p:nvSpPr>
            <p:spPr bwMode="auto">
              <a:xfrm>
                <a:off x="3355898" y="4646593"/>
                <a:ext cx="536092" cy="536092"/>
              </a:xfrm>
              <a:prstGeom prst="octagon">
                <a:avLst/>
              </a:prstGeom>
              <a:grp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2329D0E5-01F3-496B-A8A6-5A893D7C0235}"/>
                  </a:ext>
                </a:extLst>
              </p:cNvPr>
              <p:cNvCxnSpPr>
                <a:cxnSpLocks/>
              </p:cNvCxnSpPr>
              <p:nvPr/>
            </p:nvCxnSpPr>
            <p:spPr>
              <a:xfrm>
                <a:off x="3442102" y="4718959"/>
                <a:ext cx="216476" cy="222459"/>
              </a:xfrm>
              <a:prstGeom prst="straightConnector1">
                <a:avLst/>
              </a:prstGeom>
              <a:grpFill/>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B40139-F314-4359-8540-334B8BCDF755}"/>
                  </a:ext>
                </a:extLst>
              </p:cNvPr>
              <p:cNvCxnSpPr/>
              <p:nvPr/>
            </p:nvCxnSpPr>
            <p:spPr>
              <a:xfrm flipH="1" flipV="1">
                <a:off x="3714089" y="4855915"/>
                <a:ext cx="177901" cy="171006"/>
              </a:xfrm>
              <a:prstGeom prst="straightConnector1">
                <a:avLst/>
              </a:prstGeom>
              <a:grpFill/>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D64981-6E47-4576-A615-101E7BD58BCB}"/>
                  </a:ext>
                </a:extLst>
              </p:cNvPr>
              <p:cNvCxnSpPr/>
              <p:nvPr/>
            </p:nvCxnSpPr>
            <p:spPr>
              <a:xfrm flipH="1" flipV="1">
                <a:off x="3530815" y="4977667"/>
                <a:ext cx="202844" cy="205018"/>
              </a:xfrm>
              <a:prstGeom prst="straightConnector1">
                <a:avLst/>
              </a:prstGeom>
              <a:grpFill/>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A1F0B0-0533-498B-AC40-029C238190FE}"/>
                </a:ext>
              </a:extLst>
            </p:cNvPr>
            <p:cNvGrpSpPr/>
            <p:nvPr/>
          </p:nvGrpSpPr>
          <p:grpSpPr>
            <a:xfrm>
              <a:off x="9210937" y="1613099"/>
              <a:ext cx="542334" cy="542334"/>
              <a:chOff x="4199876" y="4606668"/>
              <a:chExt cx="596892" cy="596892"/>
            </a:xfrm>
            <a:noFill/>
          </p:grpSpPr>
          <p:sp>
            <p:nvSpPr>
              <p:cNvPr id="37" name="Freeform 220">
                <a:extLst>
                  <a:ext uri="{FF2B5EF4-FFF2-40B4-BE49-F238E27FC236}">
                    <a16:creationId xmlns:a16="http://schemas.microsoft.com/office/drawing/2014/main" id="{9AA91475-DE5E-43BE-9061-19BD2352345C}"/>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811BBEE-E355-47E8-9EC0-3288766CD63B}"/>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39" name="Freeform: Shape 38">
                <a:extLst>
                  <a:ext uri="{FF2B5EF4-FFF2-40B4-BE49-F238E27FC236}">
                    <a16:creationId xmlns:a16="http://schemas.microsoft.com/office/drawing/2014/main" id="{80DA6D1C-A910-47C4-8835-A5A34A52CA5A}"/>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0" name="Freeform: Shape 39">
                <a:extLst>
                  <a:ext uri="{FF2B5EF4-FFF2-40B4-BE49-F238E27FC236}">
                    <a16:creationId xmlns:a16="http://schemas.microsoft.com/office/drawing/2014/main" id="{32B5947D-6EAD-412E-AC89-7361DCDA15C3}"/>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1" name="Freeform 220">
                <a:extLst>
                  <a:ext uri="{FF2B5EF4-FFF2-40B4-BE49-F238E27FC236}">
                    <a16:creationId xmlns:a16="http://schemas.microsoft.com/office/drawing/2014/main" id="{574AA59E-D008-417A-A4BA-B392DA0DEFDE}"/>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220">
                <a:extLst>
                  <a:ext uri="{FF2B5EF4-FFF2-40B4-BE49-F238E27FC236}">
                    <a16:creationId xmlns:a16="http://schemas.microsoft.com/office/drawing/2014/main" id="{7609F5B3-3BA8-4B8B-96DC-A92570B9C286}"/>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220">
                <a:extLst>
                  <a:ext uri="{FF2B5EF4-FFF2-40B4-BE49-F238E27FC236}">
                    <a16:creationId xmlns:a16="http://schemas.microsoft.com/office/drawing/2014/main" id="{05B9EFA3-300F-4F5B-94D4-283B33AF16C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6B8E4F5-F789-4F32-AA16-5A976AAF5128}"/>
                </a:ext>
              </a:extLst>
            </p:cNvPr>
            <p:cNvGrpSpPr/>
            <p:nvPr/>
          </p:nvGrpSpPr>
          <p:grpSpPr>
            <a:xfrm>
              <a:off x="9210937" y="2677011"/>
              <a:ext cx="542334" cy="542334"/>
              <a:chOff x="4199876" y="4606668"/>
              <a:chExt cx="596892" cy="596892"/>
            </a:xfrm>
            <a:noFill/>
          </p:grpSpPr>
          <p:sp>
            <p:nvSpPr>
              <p:cNvPr id="45" name="Freeform 220">
                <a:extLst>
                  <a:ext uri="{FF2B5EF4-FFF2-40B4-BE49-F238E27FC236}">
                    <a16:creationId xmlns:a16="http://schemas.microsoft.com/office/drawing/2014/main" id="{F691BE0E-F8BC-41E1-AA9A-A1949D38E41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D841C990-4EAF-4E01-9D3E-9EC714C00710}"/>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7" name="Freeform: Shape 46">
                <a:extLst>
                  <a:ext uri="{FF2B5EF4-FFF2-40B4-BE49-F238E27FC236}">
                    <a16:creationId xmlns:a16="http://schemas.microsoft.com/office/drawing/2014/main" id="{4C441BE0-DDB9-4BA3-8F81-38261B8822F8}"/>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8" name="Freeform: Shape 47">
                <a:extLst>
                  <a:ext uri="{FF2B5EF4-FFF2-40B4-BE49-F238E27FC236}">
                    <a16:creationId xmlns:a16="http://schemas.microsoft.com/office/drawing/2014/main" id="{A9D60548-29CC-4F9C-9D99-1FBC430B3A38}"/>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9" name="Freeform 220">
                <a:extLst>
                  <a:ext uri="{FF2B5EF4-FFF2-40B4-BE49-F238E27FC236}">
                    <a16:creationId xmlns:a16="http://schemas.microsoft.com/office/drawing/2014/main" id="{DD13EF70-25D1-4FB2-8CC2-47047308AD95}"/>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220">
                <a:extLst>
                  <a:ext uri="{FF2B5EF4-FFF2-40B4-BE49-F238E27FC236}">
                    <a16:creationId xmlns:a16="http://schemas.microsoft.com/office/drawing/2014/main" id="{DDFEBD9C-B65C-4B1F-97AD-5C9865D7E910}"/>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220">
                <a:extLst>
                  <a:ext uri="{FF2B5EF4-FFF2-40B4-BE49-F238E27FC236}">
                    <a16:creationId xmlns:a16="http://schemas.microsoft.com/office/drawing/2014/main" id="{E781D26C-B89E-42DA-8981-9246D0C059B5}"/>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E9CE02AD-2F4A-48E2-969B-043AFA05DF2D}"/>
                </a:ext>
              </a:extLst>
            </p:cNvPr>
            <p:cNvGrpSpPr/>
            <p:nvPr/>
          </p:nvGrpSpPr>
          <p:grpSpPr>
            <a:xfrm>
              <a:off x="9210937" y="3854030"/>
              <a:ext cx="542334" cy="542334"/>
              <a:chOff x="4199876" y="4606668"/>
              <a:chExt cx="596892" cy="596892"/>
            </a:xfrm>
            <a:noFill/>
          </p:grpSpPr>
          <p:sp>
            <p:nvSpPr>
              <p:cNvPr id="53" name="Freeform 220">
                <a:extLst>
                  <a:ext uri="{FF2B5EF4-FFF2-40B4-BE49-F238E27FC236}">
                    <a16:creationId xmlns:a16="http://schemas.microsoft.com/office/drawing/2014/main" id="{917FF186-862D-4277-9665-CBD9E2610F00}"/>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C37AFB77-A5E6-4922-9F91-8D774DF6EBCE}"/>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5" name="Freeform: Shape 54">
                <a:extLst>
                  <a:ext uri="{FF2B5EF4-FFF2-40B4-BE49-F238E27FC236}">
                    <a16:creationId xmlns:a16="http://schemas.microsoft.com/office/drawing/2014/main" id="{309180A6-468E-49D7-B9F9-795B116B3C18}"/>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6" name="Freeform: Shape 55">
                <a:extLst>
                  <a:ext uri="{FF2B5EF4-FFF2-40B4-BE49-F238E27FC236}">
                    <a16:creationId xmlns:a16="http://schemas.microsoft.com/office/drawing/2014/main" id="{001A427E-0926-4ADB-AA64-6BB07535133D}"/>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7" name="Freeform 220">
                <a:extLst>
                  <a:ext uri="{FF2B5EF4-FFF2-40B4-BE49-F238E27FC236}">
                    <a16:creationId xmlns:a16="http://schemas.microsoft.com/office/drawing/2014/main" id="{29F51E97-00C8-4B21-A427-99530FF0AC44}"/>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220">
                <a:extLst>
                  <a:ext uri="{FF2B5EF4-FFF2-40B4-BE49-F238E27FC236}">
                    <a16:creationId xmlns:a16="http://schemas.microsoft.com/office/drawing/2014/main" id="{F2559BF7-DF67-4EC9-A913-251863DA5961}"/>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220">
                <a:extLst>
                  <a:ext uri="{FF2B5EF4-FFF2-40B4-BE49-F238E27FC236}">
                    <a16:creationId xmlns:a16="http://schemas.microsoft.com/office/drawing/2014/main" id="{47838CBD-6EC5-454B-9F69-664DE71047C7}"/>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0" name="Straight Arrow Connector 59">
              <a:extLst>
                <a:ext uri="{FF2B5EF4-FFF2-40B4-BE49-F238E27FC236}">
                  <a16:creationId xmlns:a16="http://schemas.microsoft.com/office/drawing/2014/main" id="{EA3A4B54-6E01-4EE7-BC86-393856E9DB15}"/>
                </a:ext>
              </a:extLst>
            </p:cNvPr>
            <p:cNvCxnSpPr/>
            <p:nvPr/>
          </p:nvCxnSpPr>
          <p:spPr>
            <a:xfrm>
              <a:off x="7192625" y="3009346"/>
              <a:ext cx="52251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27696E61-4D22-4157-A925-D15FCEBA7E00}"/>
                </a:ext>
              </a:extLst>
            </p:cNvPr>
            <p:cNvCxnSpPr/>
            <p:nvPr/>
          </p:nvCxnSpPr>
          <p:spPr>
            <a:xfrm>
              <a:off x="8455912" y="3009346"/>
              <a:ext cx="52251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B2495B54-EC7F-4690-996B-0CAC6128930C}"/>
                </a:ext>
              </a:extLst>
            </p:cNvPr>
            <p:cNvCxnSpPr/>
            <p:nvPr/>
          </p:nvCxnSpPr>
          <p:spPr>
            <a:xfrm flipV="1">
              <a:off x="8066748" y="1880978"/>
              <a:ext cx="911678" cy="650421"/>
            </a:xfrm>
            <a:prstGeom prst="bentConnector3">
              <a:avLst>
                <a:gd name="adj1" fmla="val 746"/>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Connector: Elbow 63">
              <a:extLst>
                <a:ext uri="{FF2B5EF4-FFF2-40B4-BE49-F238E27FC236}">
                  <a16:creationId xmlns:a16="http://schemas.microsoft.com/office/drawing/2014/main" id="{B88BFE0C-30D0-4736-BD42-E7A213D046EA}"/>
                </a:ext>
              </a:extLst>
            </p:cNvPr>
            <p:cNvCxnSpPr>
              <a:cxnSpLocks/>
            </p:cNvCxnSpPr>
            <p:nvPr/>
          </p:nvCxnSpPr>
          <p:spPr>
            <a:xfrm>
              <a:off x="8066748" y="3716847"/>
              <a:ext cx="911678" cy="369024"/>
            </a:xfrm>
            <a:prstGeom prst="bentConnector3">
              <a:avLst>
                <a:gd name="adj1" fmla="val -44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26314281-8DC6-4A3F-8843-950308461A6B}"/>
                </a:ext>
              </a:extLst>
            </p:cNvPr>
            <p:cNvCxnSpPr>
              <a:cxnSpLocks/>
            </p:cNvCxnSpPr>
            <p:nvPr/>
          </p:nvCxnSpPr>
          <p:spPr>
            <a:xfrm>
              <a:off x="9910046" y="3009346"/>
              <a:ext cx="7407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56E2FE74-B4E4-4F7B-9390-A79739CFD928}"/>
                </a:ext>
              </a:extLst>
            </p:cNvPr>
            <p:cNvCxnSpPr>
              <a:cxnSpLocks/>
            </p:cNvCxnSpPr>
            <p:nvPr/>
          </p:nvCxnSpPr>
          <p:spPr>
            <a:xfrm>
              <a:off x="9910046" y="4103210"/>
              <a:ext cx="7407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46AFAD39-3071-4249-99A9-897A4F42983C}"/>
                </a:ext>
              </a:extLst>
            </p:cNvPr>
            <p:cNvCxnSpPr>
              <a:cxnSpLocks/>
            </p:cNvCxnSpPr>
            <p:nvPr/>
          </p:nvCxnSpPr>
          <p:spPr>
            <a:xfrm>
              <a:off x="9910046" y="1880978"/>
              <a:ext cx="7407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1488A23-C9E9-417D-9306-57F11A3D9A44}"/>
                </a:ext>
              </a:extLst>
            </p:cNvPr>
            <p:cNvCxnSpPr>
              <a:cxnSpLocks/>
            </p:cNvCxnSpPr>
            <p:nvPr/>
          </p:nvCxnSpPr>
          <p:spPr>
            <a:xfrm>
              <a:off x="9910046" y="1977229"/>
              <a:ext cx="612923"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A0946315-D248-45A9-896D-E1528056C3BA}"/>
                </a:ext>
              </a:extLst>
            </p:cNvPr>
            <p:cNvCxnSpPr>
              <a:cxnSpLocks/>
            </p:cNvCxnSpPr>
            <p:nvPr/>
          </p:nvCxnSpPr>
          <p:spPr>
            <a:xfrm>
              <a:off x="9910046" y="2110579"/>
              <a:ext cx="612923"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Arrow Connector 68">
              <a:extLst>
                <a:ext uri="{FF2B5EF4-FFF2-40B4-BE49-F238E27FC236}">
                  <a16:creationId xmlns:a16="http://schemas.microsoft.com/office/drawing/2014/main" id="{C0B00A37-4E48-45F1-8280-BF296F216271}"/>
                </a:ext>
              </a:extLst>
            </p:cNvPr>
            <p:cNvCxnSpPr>
              <a:cxnSpLocks/>
            </p:cNvCxnSpPr>
            <p:nvPr/>
          </p:nvCxnSpPr>
          <p:spPr>
            <a:xfrm flipV="1">
              <a:off x="9910046" y="2235845"/>
              <a:ext cx="619805"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Arrow Connector 69">
              <a:extLst>
                <a:ext uri="{FF2B5EF4-FFF2-40B4-BE49-F238E27FC236}">
                  <a16:creationId xmlns:a16="http://schemas.microsoft.com/office/drawing/2014/main" id="{1089493A-BFF4-406A-9DED-869CC1378640}"/>
                </a:ext>
              </a:extLst>
            </p:cNvPr>
            <p:cNvCxnSpPr>
              <a:cxnSpLocks/>
            </p:cNvCxnSpPr>
            <p:nvPr/>
          </p:nvCxnSpPr>
          <p:spPr>
            <a:xfrm>
              <a:off x="9910046" y="3057308"/>
              <a:ext cx="619805"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Arrow Connector 70">
              <a:extLst>
                <a:ext uri="{FF2B5EF4-FFF2-40B4-BE49-F238E27FC236}">
                  <a16:creationId xmlns:a16="http://schemas.microsoft.com/office/drawing/2014/main" id="{A8DE79F2-38A2-44C1-BA45-C3EF7AD65254}"/>
                </a:ext>
              </a:extLst>
            </p:cNvPr>
            <p:cNvCxnSpPr>
              <a:cxnSpLocks/>
            </p:cNvCxnSpPr>
            <p:nvPr/>
          </p:nvCxnSpPr>
          <p:spPr>
            <a:xfrm flipV="1">
              <a:off x="9910046" y="3184951"/>
              <a:ext cx="612923"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55E2AE40-7F2D-490F-9585-5403C261AE08}"/>
                </a:ext>
              </a:extLst>
            </p:cNvPr>
            <p:cNvCxnSpPr>
              <a:cxnSpLocks/>
            </p:cNvCxnSpPr>
            <p:nvPr/>
          </p:nvCxnSpPr>
          <p:spPr>
            <a:xfrm flipV="1">
              <a:off x="9910046" y="2009218"/>
              <a:ext cx="612923"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25976830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750981"/>
            <a:ext cx="5265119" cy="2124043"/>
          </a:xfrm>
        </p:spPr>
        <p:txBody>
          <a:bodyPr/>
          <a:lstStyle/>
          <a:p>
            <a:pPr>
              <a:spcAft>
                <a:spcPts val="0"/>
              </a:spcAft>
            </a:pPr>
            <a:r>
              <a:rPr lang="en-US" sz="1600">
                <a:solidFill>
                  <a:srgbClr val="0177D7"/>
                </a:solidFill>
                <a:latin typeface="Segoe UI Semilight" charset="0"/>
                <a:ea typeface="Segoe UI Semilight" charset="0"/>
                <a:cs typeface="Segoe UI Semilight" charset="0"/>
              </a:rPr>
              <a:t>Personalized shopping experiences and real-time order updates win with millennial shoppers</a:t>
            </a:r>
          </a:p>
          <a:p>
            <a:pPr lvl="1">
              <a:spcBef>
                <a:spcPts val="1600"/>
              </a:spcBef>
              <a:spcAft>
                <a:spcPts val="0"/>
              </a:spcAft>
            </a:pPr>
            <a:r>
              <a:rPr lang="en-US" sz="1600">
                <a:latin typeface="Segoe UI Semilight" charset="0"/>
                <a:ea typeface="Segoe UI Semilight" charset="0"/>
                <a:cs typeface="Segoe UI Semilight" charset="0"/>
              </a:rPr>
              <a:t>Machine learning models generate real-time recommendations across 85,000 products</a:t>
            </a:r>
          </a:p>
          <a:p>
            <a:pPr lvl="1">
              <a:spcBef>
                <a:spcPts val="1000"/>
              </a:spcBef>
              <a:spcAft>
                <a:spcPts val="0"/>
              </a:spcAft>
            </a:pPr>
            <a:r>
              <a:rPr lang="en-US" sz="1600">
                <a:latin typeface="Segoe UI Semilight" charset="0"/>
                <a:ea typeface="Segoe UI Semilight" charset="0"/>
                <a:cs typeface="Segoe UI Semilight" charset="0"/>
              </a:rPr>
              <a:t>Product analysis in milliseconds</a:t>
            </a:r>
          </a:p>
          <a:p>
            <a:pPr lvl="1">
              <a:spcBef>
                <a:spcPts val="1000"/>
              </a:spcBef>
              <a:spcAft>
                <a:spcPts val="0"/>
              </a:spcAft>
            </a:pPr>
            <a:r>
              <a:rPr lang="en-US" sz="1600">
                <a:latin typeface="Segoe UI Semilight" charset="0"/>
                <a:ea typeface="Segoe UI Semilight" charset="0"/>
                <a:cs typeface="Segoe UI Semilight" charset="0"/>
              </a:rPr>
              <a:t>Low-latency ensures fast page loads</a:t>
            </a:r>
          </a:p>
        </p:txBody>
      </p:sp>
      <p:sp>
        <p:nvSpPr>
          <p:cNvPr id="2" name="Title 1"/>
          <p:cNvSpPr>
            <a:spLocks noGrp="1"/>
          </p:cNvSpPr>
          <p:nvPr>
            <p:ph type="title"/>
          </p:nvPr>
        </p:nvSpPr>
        <p:spPr>
          <a:xfrm>
            <a:off x="260927" y="339389"/>
            <a:ext cx="5265119" cy="1617666"/>
          </a:xfrm>
        </p:spPr>
        <p:txBody>
          <a:bodyPr/>
          <a:lstStyle/>
          <a:p>
            <a:r>
              <a:rPr lang="en-US"/>
              <a:t>ASOS delivers personalization </a:t>
            </a:r>
            <a:br>
              <a:rPr lang="en-US"/>
            </a:br>
            <a:r>
              <a:rPr lang="en-US"/>
              <a:t>to 15mm customers</a:t>
            </a:r>
            <a:br>
              <a:rPr lang="en-US"/>
            </a:br>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68" y="5866499"/>
            <a:ext cx="1197810" cy="392386"/>
          </a:xfrm>
          <a:prstGeom prst="rect">
            <a:avLst/>
          </a:prstGeom>
        </p:spPr>
      </p:pic>
      <p:grpSp>
        <p:nvGrpSpPr>
          <p:cNvPr id="5" name="Group 4"/>
          <p:cNvGrpSpPr/>
          <p:nvPr/>
        </p:nvGrpSpPr>
        <p:grpSpPr>
          <a:xfrm>
            <a:off x="6257142" y="388606"/>
            <a:ext cx="5929415" cy="6159419"/>
            <a:chOff x="6257142" y="388606"/>
            <a:chExt cx="5929415" cy="6159419"/>
          </a:xfrm>
        </p:grpSpPr>
        <p:pic>
          <p:nvPicPr>
            <p:cNvPr id="38" name="Picture 37">
              <a:extLst>
                <a:ext uri="{FF2B5EF4-FFF2-40B4-BE49-F238E27FC236}">
                  <a16:creationId xmlns:a16="http://schemas.microsoft.com/office/drawing/2014/main" id="{E1D17581-CF58-4F69-9F93-D5823B052BBD}"/>
                </a:ext>
              </a:extLst>
            </p:cNvPr>
            <p:cNvPicPr>
              <a:picLocks noChangeAspect="1"/>
            </p:cNvPicPr>
            <p:nvPr/>
          </p:nvPicPr>
          <p:blipFill>
            <a:blip r:embed="rId4"/>
            <a:stretch>
              <a:fillRect/>
            </a:stretch>
          </p:blipFill>
          <p:spPr>
            <a:xfrm>
              <a:off x="8667556" y="2547604"/>
              <a:ext cx="1594870" cy="716131"/>
            </a:xfrm>
            <a:prstGeom prst="rect">
              <a:avLst/>
            </a:prstGeom>
            <a:ln>
              <a:solidFill>
                <a:schemeClr val="tx2"/>
              </a:solidFill>
            </a:ln>
          </p:spPr>
        </p:pic>
        <p:sp>
          <p:nvSpPr>
            <p:cNvPr id="41" name="Rectangle 40">
              <a:extLst>
                <a:ext uri="{FF2B5EF4-FFF2-40B4-BE49-F238E27FC236}">
                  <a16:creationId xmlns:a16="http://schemas.microsoft.com/office/drawing/2014/main" id="{D3F12C70-0BF8-4E0B-9E70-4A5073AAD9E7}"/>
                </a:ext>
              </a:extLst>
            </p:cNvPr>
            <p:cNvSpPr/>
            <p:nvPr/>
          </p:nvSpPr>
          <p:spPr>
            <a:xfrm>
              <a:off x="8022554" y="4102367"/>
              <a:ext cx="3425828" cy="2445658"/>
            </a:xfrm>
            <a:prstGeom prst="rect">
              <a:avLst/>
            </a:prstGeom>
            <a:solidFill>
              <a:schemeClr val="bg1"/>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0F460EC8-B7D0-4100-94DF-F453515081FC}"/>
                </a:ext>
              </a:extLst>
            </p:cNvPr>
            <p:cNvSpPr/>
            <p:nvPr/>
          </p:nvSpPr>
          <p:spPr>
            <a:xfrm>
              <a:off x="8022554" y="388606"/>
              <a:ext cx="3425828" cy="1765933"/>
            </a:xfrm>
            <a:prstGeom prst="rect">
              <a:avLst/>
            </a:prstGeom>
            <a:solidFill>
              <a:srgbClr val="FFFFFF"/>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AD64CE74-0338-4F98-8FD5-3504C531BFF4}"/>
                </a:ext>
              </a:extLst>
            </p:cNvPr>
            <p:cNvCxnSpPr>
              <a:cxnSpLocks/>
            </p:cNvCxnSpPr>
            <p:nvPr/>
          </p:nvCxnSpPr>
          <p:spPr>
            <a:xfrm>
              <a:off x="6975599" y="2918897"/>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B14E61F9-617E-471C-8EC4-145D349AE0F1}"/>
                </a:ext>
              </a:extLst>
            </p:cNvPr>
            <p:cNvSpPr txBox="1"/>
            <p:nvPr/>
          </p:nvSpPr>
          <p:spPr>
            <a:xfrm>
              <a:off x="9742096" y="1533634"/>
              <a:ext cx="173584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(distributed model store)</a:t>
              </a:r>
            </a:p>
          </p:txBody>
        </p:sp>
        <p:sp>
          <p:nvSpPr>
            <p:cNvPr id="45" name="TextBox 44">
              <a:extLst>
                <a:ext uri="{FF2B5EF4-FFF2-40B4-BE49-F238E27FC236}">
                  <a16:creationId xmlns:a16="http://schemas.microsoft.com/office/drawing/2014/main" id="{6CA17F1A-9694-4205-82E3-FF1A7498A110}"/>
                </a:ext>
              </a:extLst>
            </p:cNvPr>
            <p:cNvSpPr txBox="1"/>
            <p:nvPr/>
          </p:nvSpPr>
          <p:spPr>
            <a:xfrm>
              <a:off x="7036890" y="3123573"/>
              <a:ext cx="139229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ASOS.com</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Details Page)</a:t>
              </a:r>
            </a:p>
          </p:txBody>
        </p:sp>
        <p:cxnSp>
          <p:nvCxnSpPr>
            <p:cNvPr id="46" name="Straight Arrow Connector 45">
              <a:extLst>
                <a:ext uri="{FF2B5EF4-FFF2-40B4-BE49-F238E27FC236}">
                  <a16:creationId xmlns:a16="http://schemas.microsoft.com/office/drawing/2014/main" id="{4FA508F8-1F8B-41E3-A03D-3716BBFC1A0E}"/>
                </a:ext>
              </a:extLst>
            </p:cNvPr>
            <p:cNvCxnSpPr>
              <a:cxnSpLocks/>
            </p:cNvCxnSpPr>
            <p:nvPr/>
          </p:nvCxnSpPr>
          <p:spPr>
            <a:xfrm>
              <a:off x="9378395" y="4550877"/>
              <a:ext cx="787501"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C0BAF20F-C797-4199-82CB-8246A63AAF97}"/>
                </a:ext>
              </a:extLst>
            </p:cNvPr>
            <p:cNvSpPr txBox="1"/>
            <p:nvPr/>
          </p:nvSpPr>
          <p:spPr>
            <a:xfrm>
              <a:off x="8210448" y="4776481"/>
              <a:ext cx="126394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Event Hub</a:t>
              </a:r>
            </a:p>
          </p:txBody>
        </p:sp>
        <p:sp>
          <p:nvSpPr>
            <p:cNvPr id="48" name="TextBox 47">
              <a:extLst>
                <a:ext uri="{FF2B5EF4-FFF2-40B4-BE49-F238E27FC236}">
                  <a16:creationId xmlns:a16="http://schemas.microsoft.com/office/drawing/2014/main" id="{E683F9BB-608C-4AE8-A9EC-A200A9E06D2E}"/>
                </a:ext>
              </a:extLst>
            </p:cNvPr>
            <p:cNvSpPr txBox="1"/>
            <p:nvPr/>
          </p:nvSpPr>
          <p:spPr>
            <a:xfrm>
              <a:off x="9838514" y="4776481"/>
              <a:ext cx="154300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 Storage</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(offline raw data)</a:t>
              </a:r>
            </a:p>
          </p:txBody>
        </p:sp>
        <p:sp>
          <p:nvSpPr>
            <p:cNvPr id="50" name="TextBox 49">
              <a:extLst>
                <a:ext uri="{FF2B5EF4-FFF2-40B4-BE49-F238E27FC236}">
                  <a16:creationId xmlns:a16="http://schemas.microsoft.com/office/drawing/2014/main" id="{81288853-4A0F-41AB-A53C-63356A3E1D79}"/>
                </a:ext>
              </a:extLst>
            </p:cNvPr>
            <p:cNvSpPr txBox="1"/>
            <p:nvPr/>
          </p:nvSpPr>
          <p:spPr>
            <a:xfrm>
              <a:off x="9319417" y="5894448"/>
              <a:ext cx="2088818"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 on Azure HDInsight</a:t>
              </a:r>
            </a:p>
          </p:txBody>
        </p:sp>
        <p:pic>
          <p:nvPicPr>
            <p:cNvPr id="51" name="Picture 2">
              <a:extLst>
                <a:ext uri="{FF2B5EF4-FFF2-40B4-BE49-F238E27FC236}">
                  <a16:creationId xmlns:a16="http://schemas.microsoft.com/office/drawing/2014/main" id="{92E9D0E7-B7C5-4458-87B5-EB4B5835B4C5}"/>
                </a:ext>
              </a:extLst>
            </p:cNvPr>
            <p:cNvPicPr>
              <a:picLocks noChangeAspect="1" noChangeArrowheads="1"/>
            </p:cNvPicPr>
            <p:nvPr/>
          </p:nvPicPr>
          <p:blipFill>
            <a:blip r:embed="rId5"/>
            <a:stretch>
              <a:fillRect/>
            </a:stretch>
          </p:blipFill>
          <p:spPr bwMode="auto">
            <a:xfrm>
              <a:off x="9870797" y="5575852"/>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27FF606-DDF0-4F9F-9511-DB4269C86611}"/>
                </a:ext>
              </a:extLst>
            </p:cNvPr>
            <p:cNvSpPr txBox="1"/>
            <p:nvPr/>
          </p:nvSpPr>
          <p:spPr>
            <a:xfrm>
              <a:off x="10917752" y="3112452"/>
              <a:ext cx="1268805" cy="677108"/>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Factory</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(scheduled job to refresh persisted models)</a:t>
              </a:r>
            </a:p>
          </p:txBody>
        </p:sp>
        <p:cxnSp>
          <p:nvCxnSpPr>
            <p:cNvPr id="49" name="Straight Arrow Connector 41">
              <a:extLst>
                <a:ext uri="{FF2B5EF4-FFF2-40B4-BE49-F238E27FC236}">
                  <a16:creationId xmlns:a16="http://schemas.microsoft.com/office/drawing/2014/main" id="{52E33859-BC47-4158-94E8-CB78CB95FB67}"/>
                </a:ext>
              </a:extLst>
            </p:cNvPr>
            <p:cNvCxnSpPr>
              <a:cxnSpLocks/>
            </p:cNvCxnSpPr>
            <p:nvPr/>
          </p:nvCxnSpPr>
          <p:spPr>
            <a:xfrm rot="16200000" flipH="1">
              <a:off x="7499292" y="3704906"/>
              <a:ext cx="992236" cy="599011"/>
            </a:xfrm>
            <a:prstGeom prst="bentConnector3">
              <a:avLst>
                <a:gd name="adj1" fmla="val 9958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41">
              <a:extLst>
                <a:ext uri="{FF2B5EF4-FFF2-40B4-BE49-F238E27FC236}">
                  <a16:creationId xmlns:a16="http://schemas.microsoft.com/office/drawing/2014/main" id="{79E9380A-EC62-49F0-BACF-728909EA4389}"/>
                </a:ext>
              </a:extLst>
            </p:cNvPr>
            <p:cNvCxnSpPr>
              <a:cxnSpLocks/>
            </p:cNvCxnSpPr>
            <p:nvPr/>
          </p:nvCxnSpPr>
          <p:spPr>
            <a:xfrm rot="5400000" flipH="1" flipV="1">
              <a:off x="7317615" y="1572935"/>
              <a:ext cx="1289837" cy="533258"/>
            </a:xfrm>
            <a:prstGeom prst="bentConnector3">
              <a:avLst>
                <a:gd name="adj1" fmla="val 99287"/>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4" name="TextBox 53">
              <a:extLst>
                <a:ext uri="{FF2B5EF4-FFF2-40B4-BE49-F238E27FC236}">
                  <a16:creationId xmlns:a16="http://schemas.microsoft.com/office/drawing/2014/main" id="{7D0DC94E-EDE3-418A-943D-A5CC1E255B8A}"/>
                </a:ext>
              </a:extLst>
            </p:cNvPr>
            <p:cNvSpPr txBox="1"/>
            <p:nvPr/>
          </p:nvSpPr>
          <p:spPr>
            <a:xfrm>
              <a:off x="8131537" y="1529819"/>
              <a:ext cx="1421766"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 Fabric</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(Personalization Decision Engine)</a:t>
              </a:r>
            </a:p>
          </p:txBody>
        </p:sp>
        <p:cxnSp>
          <p:nvCxnSpPr>
            <p:cNvPr id="55" name="Straight Arrow Connector 54">
              <a:extLst>
                <a:ext uri="{FF2B5EF4-FFF2-40B4-BE49-F238E27FC236}">
                  <a16:creationId xmlns:a16="http://schemas.microsoft.com/office/drawing/2014/main" id="{C5F7A244-FB41-418F-93EF-78F4340D60C9}"/>
                </a:ext>
              </a:extLst>
            </p:cNvPr>
            <p:cNvCxnSpPr>
              <a:cxnSpLocks/>
            </p:cNvCxnSpPr>
            <p:nvPr/>
          </p:nvCxnSpPr>
          <p:spPr>
            <a:xfrm>
              <a:off x="9378394" y="1194644"/>
              <a:ext cx="578397"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534323C2-1C1F-4E71-BFE6-FC45E5F4E749}"/>
                </a:ext>
              </a:extLst>
            </p:cNvPr>
            <p:cNvSpPr txBox="1"/>
            <p:nvPr/>
          </p:nvSpPr>
          <p:spPr>
            <a:xfrm>
              <a:off x="8186007" y="463011"/>
              <a:ext cx="3098926" cy="276999"/>
            </a:xfrm>
            <a:prstGeom prst="rect">
              <a:avLst/>
            </a:prstGeom>
            <a:noFill/>
          </p:spPr>
          <p:txBody>
            <a:bodyPr wrap="none" rtlCol="0">
              <a:spAutoFit/>
            </a:bodyPr>
            <a:lstStyle/>
            <a:p>
              <a:pPr algn="ctr"/>
              <a:r>
                <a:rPr lang="en-US" sz="1200"/>
                <a:t>Online Recommendations Service </a:t>
              </a:r>
              <a:r>
                <a:rPr lang="en-US" sz="1200">
                  <a:solidFill>
                    <a:srgbClr val="FF0000"/>
                  </a:solidFill>
                  <a:latin typeface="Segoe UI" panose="020B0502040204020203" pitchFamily="34" charset="0"/>
                  <a:cs typeface="Segoe UI" panose="020B0502040204020203" pitchFamily="34" charset="0"/>
                </a:rPr>
                <a:t>(hot</a:t>
              </a:r>
              <a:r>
                <a:rPr lang="en-US" sz="1200">
                  <a:solidFill>
                    <a:srgbClr val="FF0000"/>
                  </a:solidFill>
                </a:rPr>
                <a:t> path)</a:t>
              </a:r>
            </a:p>
          </p:txBody>
        </p:sp>
        <p:sp>
          <p:nvSpPr>
            <p:cNvPr id="57" name="TextBox 56">
              <a:extLst>
                <a:ext uri="{FF2B5EF4-FFF2-40B4-BE49-F238E27FC236}">
                  <a16:creationId xmlns:a16="http://schemas.microsoft.com/office/drawing/2014/main" id="{7711D04D-42EB-4E4F-9D3C-909FEEA92E10}"/>
                </a:ext>
              </a:extLst>
            </p:cNvPr>
            <p:cNvSpPr txBox="1"/>
            <p:nvPr/>
          </p:nvSpPr>
          <p:spPr>
            <a:xfrm>
              <a:off x="8165037" y="6227773"/>
              <a:ext cx="3140861" cy="276999"/>
            </a:xfrm>
            <a:prstGeom prst="rect">
              <a:avLst/>
            </a:prstGeom>
            <a:noFill/>
          </p:spPr>
          <p:txBody>
            <a:bodyPr wrap="none" rtlCol="0">
              <a:spAutoFit/>
            </a:bodyPr>
            <a:lstStyle/>
            <a:p>
              <a:pPr algn="ctr"/>
              <a:r>
                <a:rPr lang="en-US" sz="1200"/>
                <a:t>Offline Recommendations Engine </a:t>
              </a:r>
              <a:r>
                <a:rPr lang="en-US" sz="1200">
                  <a:solidFill>
                    <a:schemeClr val="bg2"/>
                  </a:solidFill>
                  <a:latin typeface="Segoe UI" panose="020B0502040204020203" pitchFamily="34" charset="0"/>
                  <a:cs typeface="Segoe UI" panose="020B0502040204020203" pitchFamily="34" charset="0"/>
                </a:rPr>
                <a:t>(cold</a:t>
              </a:r>
              <a:r>
                <a:rPr lang="en-US" sz="1200">
                  <a:solidFill>
                    <a:schemeClr val="bg2"/>
                  </a:solidFill>
                </a:rPr>
                <a:t> path)</a:t>
              </a:r>
            </a:p>
          </p:txBody>
        </p:sp>
        <p:sp>
          <p:nvSpPr>
            <p:cNvPr id="58" name="people_7" title="Icon of two people">
              <a:extLst>
                <a:ext uri="{FF2B5EF4-FFF2-40B4-BE49-F238E27FC236}">
                  <a16:creationId xmlns:a16="http://schemas.microsoft.com/office/drawing/2014/main" id="{A71C3EAA-B990-4BD2-90A8-557327C0352E}"/>
                </a:ext>
              </a:extLst>
            </p:cNvPr>
            <p:cNvSpPr>
              <a:spLocks noChangeAspect="1" noEditPoints="1"/>
            </p:cNvSpPr>
            <p:nvPr/>
          </p:nvSpPr>
          <p:spPr bwMode="auto">
            <a:xfrm>
              <a:off x="6446371" y="2712090"/>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4E9C8D57-4BCA-47E6-92C7-FD1FF297CD5A}"/>
                </a:ext>
              </a:extLst>
            </p:cNvPr>
            <p:cNvSpPr txBox="1"/>
            <p:nvPr/>
          </p:nvSpPr>
          <p:spPr>
            <a:xfrm>
              <a:off x="6257142" y="3142751"/>
              <a:ext cx="762150"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Shoppers</a:t>
              </a:r>
            </a:p>
          </p:txBody>
        </p:sp>
        <p:cxnSp>
          <p:nvCxnSpPr>
            <p:cNvPr id="60" name="Straight Arrow Connector 41">
              <a:extLst>
                <a:ext uri="{FF2B5EF4-FFF2-40B4-BE49-F238E27FC236}">
                  <a16:creationId xmlns:a16="http://schemas.microsoft.com/office/drawing/2014/main" id="{5F229ADB-711E-43DA-A42C-D395F315DFF9}"/>
                </a:ext>
              </a:extLst>
            </p:cNvPr>
            <p:cNvCxnSpPr>
              <a:cxnSpLocks/>
              <a:stCxn id="52" idx="2"/>
            </p:cNvCxnSpPr>
            <p:nvPr/>
          </p:nvCxnSpPr>
          <p:spPr>
            <a:xfrm rot="5400000">
              <a:off x="10888398" y="3894035"/>
              <a:ext cx="768232" cy="559283"/>
            </a:xfrm>
            <a:prstGeom prst="bentConnector3">
              <a:avLst>
                <a:gd name="adj1" fmla="val 9931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41">
              <a:extLst>
                <a:ext uri="{FF2B5EF4-FFF2-40B4-BE49-F238E27FC236}">
                  <a16:creationId xmlns:a16="http://schemas.microsoft.com/office/drawing/2014/main" id="{AF5F8D4E-ED7E-4D71-B910-4EAFBA6572B6}"/>
                </a:ext>
              </a:extLst>
            </p:cNvPr>
            <p:cNvCxnSpPr>
              <a:cxnSpLocks/>
            </p:cNvCxnSpPr>
            <p:nvPr/>
          </p:nvCxnSpPr>
          <p:spPr>
            <a:xfrm rot="16200000" flipV="1">
              <a:off x="10643577" y="1558638"/>
              <a:ext cx="1335015" cy="516672"/>
            </a:xfrm>
            <a:prstGeom prst="bentConnector3">
              <a:avLst>
                <a:gd name="adj1" fmla="val 10022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3490F290-66CE-46E6-BC39-551ADD58B2A1}"/>
                </a:ext>
              </a:extLst>
            </p:cNvPr>
            <p:cNvCxnSpPr>
              <a:cxnSpLocks/>
            </p:cNvCxnSpPr>
            <p:nvPr/>
          </p:nvCxnSpPr>
          <p:spPr>
            <a:xfrm>
              <a:off x="10615737" y="5161202"/>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3" name="Group 62">
              <a:extLst>
                <a:ext uri="{FF2B5EF4-FFF2-40B4-BE49-F238E27FC236}">
                  <a16:creationId xmlns:a16="http://schemas.microsoft.com/office/drawing/2014/main" id="{9EA3A3E2-B930-49E8-8E56-C08E904ADF35}"/>
                </a:ext>
              </a:extLst>
            </p:cNvPr>
            <p:cNvGrpSpPr/>
            <p:nvPr/>
          </p:nvGrpSpPr>
          <p:grpSpPr>
            <a:xfrm>
              <a:off x="7459986" y="2662520"/>
              <a:ext cx="485379" cy="412901"/>
              <a:chOff x="5872464" y="2045113"/>
              <a:chExt cx="485379" cy="412901"/>
            </a:xfrm>
          </p:grpSpPr>
          <p:grpSp>
            <p:nvGrpSpPr>
              <p:cNvPr id="64" name="Group 63">
                <a:extLst>
                  <a:ext uri="{FF2B5EF4-FFF2-40B4-BE49-F238E27FC236}">
                    <a16:creationId xmlns:a16="http://schemas.microsoft.com/office/drawing/2014/main" id="{90D8A085-8D62-42F9-8233-C9E53A5B04D0}"/>
                  </a:ext>
                </a:extLst>
              </p:cNvPr>
              <p:cNvGrpSpPr/>
              <p:nvPr/>
            </p:nvGrpSpPr>
            <p:grpSpPr>
              <a:xfrm>
                <a:off x="5872464" y="2045113"/>
                <a:ext cx="485379" cy="412901"/>
                <a:chOff x="2107244" y="1575258"/>
                <a:chExt cx="310993" cy="264555"/>
              </a:xfrm>
            </p:grpSpPr>
            <p:sp>
              <p:nvSpPr>
                <p:cNvPr id="69" name="Rectangle 9">
                  <a:extLst>
                    <a:ext uri="{FF2B5EF4-FFF2-40B4-BE49-F238E27FC236}">
                      <a16:creationId xmlns:a16="http://schemas.microsoft.com/office/drawing/2014/main" id="{0714C234-290F-4CEF-8229-F6AA9A513D37}"/>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Line 10">
                  <a:extLst>
                    <a:ext uri="{FF2B5EF4-FFF2-40B4-BE49-F238E27FC236}">
                      <a16:creationId xmlns:a16="http://schemas.microsoft.com/office/drawing/2014/main" id="{2D518E42-CB07-4D42-AC8E-5F008AAB67DF}"/>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C5E3C0B0-143B-4AF2-895A-E6BB43977C26}"/>
                  </a:ext>
                </a:extLst>
              </p:cNvPr>
              <p:cNvGrpSpPr/>
              <p:nvPr/>
            </p:nvGrpSpPr>
            <p:grpSpPr>
              <a:xfrm>
                <a:off x="6153589" y="2082451"/>
                <a:ext cx="149347" cy="37338"/>
                <a:chOff x="2287367" y="1599181"/>
                <a:chExt cx="95690" cy="23923"/>
              </a:xfrm>
              <a:solidFill>
                <a:schemeClr val="tx2"/>
              </a:solidFill>
            </p:grpSpPr>
            <p:sp>
              <p:nvSpPr>
                <p:cNvPr id="66" name="Oval 11">
                  <a:extLst>
                    <a:ext uri="{FF2B5EF4-FFF2-40B4-BE49-F238E27FC236}">
                      <a16:creationId xmlns:a16="http://schemas.microsoft.com/office/drawing/2014/main" id="{5FD20C09-B971-4D3F-A263-AA3DB64F07C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Oval 12">
                  <a:extLst>
                    <a:ext uri="{FF2B5EF4-FFF2-40B4-BE49-F238E27FC236}">
                      <a16:creationId xmlns:a16="http://schemas.microsoft.com/office/drawing/2014/main" id="{6C6B3906-D2FF-47FD-BFA6-9883A1549F8A}"/>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Oval 13">
                  <a:extLst>
                    <a:ext uri="{FF2B5EF4-FFF2-40B4-BE49-F238E27FC236}">
                      <a16:creationId xmlns:a16="http://schemas.microsoft.com/office/drawing/2014/main" id="{17C18D3B-D182-4434-B78F-8358C7DC8CF9}"/>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2EA33F06-6AD7-40B0-85AC-8F7614ECD981}"/>
                </a:ext>
              </a:extLst>
            </p:cNvPr>
            <p:cNvGrpSpPr/>
            <p:nvPr/>
          </p:nvGrpSpPr>
          <p:grpSpPr>
            <a:xfrm>
              <a:off x="8602620" y="4239528"/>
              <a:ext cx="459683" cy="475141"/>
              <a:chOff x="6175919" y="4051028"/>
              <a:chExt cx="248788" cy="257154"/>
            </a:xfrm>
          </p:grpSpPr>
          <p:sp>
            <p:nvSpPr>
              <p:cNvPr id="72" name="Freeform: Shape 526">
                <a:extLst>
                  <a:ext uri="{FF2B5EF4-FFF2-40B4-BE49-F238E27FC236}">
                    <a16:creationId xmlns:a16="http://schemas.microsoft.com/office/drawing/2014/main" id="{6EBE7B52-590B-420D-9D77-71422C2596E7}"/>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527">
                <a:extLst>
                  <a:ext uri="{FF2B5EF4-FFF2-40B4-BE49-F238E27FC236}">
                    <a16:creationId xmlns:a16="http://schemas.microsoft.com/office/drawing/2014/main" id="{8005EED4-9F7D-4001-8E65-CDB655A6345C}"/>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529">
                <a:extLst>
                  <a:ext uri="{FF2B5EF4-FFF2-40B4-BE49-F238E27FC236}">
                    <a16:creationId xmlns:a16="http://schemas.microsoft.com/office/drawing/2014/main" id="{B279D9FF-3BCF-4A91-B1F1-51816045ED79}"/>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530">
                <a:extLst>
                  <a:ext uri="{FF2B5EF4-FFF2-40B4-BE49-F238E27FC236}">
                    <a16:creationId xmlns:a16="http://schemas.microsoft.com/office/drawing/2014/main" id="{073656AF-C84C-44B0-9FCF-079692FBCE81}"/>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531">
                <a:extLst>
                  <a:ext uri="{FF2B5EF4-FFF2-40B4-BE49-F238E27FC236}">
                    <a16:creationId xmlns:a16="http://schemas.microsoft.com/office/drawing/2014/main" id="{C658760B-7E9F-4315-A109-91A3EA040ECB}"/>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532">
                <a:extLst>
                  <a:ext uri="{FF2B5EF4-FFF2-40B4-BE49-F238E27FC236}">
                    <a16:creationId xmlns:a16="http://schemas.microsoft.com/office/drawing/2014/main" id="{A256C2FB-56BA-4466-9E37-789E871D56FF}"/>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524">
                <a:extLst>
                  <a:ext uri="{FF2B5EF4-FFF2-40B4-BE49-F238E27FC236}">
                    <a16:creationId xmlns:a16="http://schemas.microsoft.com/office/drawing/2014/main" id="{A03337C5-C502-42D5-BFA3-98CAC89B9776}"/>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533">
                <a:extLst>
                  <a:ext uri="{FF2B5EF4-FFF2-40B4-BE49-F238E27FC236}">
                    <a16:creationId xmlns:a16="http://schemas.microsoft.com/office/drawing/2014/main" id="{E8FEB20A-90AE-4BC9-84ED-37D8A98F0126}"/>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1802FF27-37F8-48F6-A512-9E683ADB9E43}"/>
                </a:ext>
              </a:extLst>
            </p:cNvPr>
            <p:cNvGrpSpPr/>
            <p:nvPr/>
          </p:nvGrpSpPr>
          <p:grpSpPr>
            <a:xfrm>
              <a:off x="10434264" y="4244518"/>
              <a:ext cx="351509" cy="461798"/>
              <a:chOff x="2494421" y="4564004"/>
              <a:chExt cx="338257" cy="444388"/>
            </a:xfrm>
            <a:noFill/>
          </p:grpSpPr>
          <p:sp>
            <p:nvSpPr>
              <p:cNvPr id="81" name="Cylinder 513">
                <a:extLst>
                  <a:ext uri="{FF2B5EF4-FFF2-40B4-BE49-F238E27FC236}">
                    <a16:creationId xmlns:a16="http://schemas.microsoft.com/office/drawing/2014/main" id="{9CA51782-A93E-43EC-BCA3-4DE6697DD0CE}"/>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924C88-242F-451B-AB5C-1EEF0E7088FF}"/>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83" name="Group 82">
              <a:extLst>
                <a:ext uri="{FF2B5EF4-FFF2-40B4-BE49-F238E27FC236}">
                  <a16:creationId xmlns:a16="http://schemas.microsoft.com/office/drawing/2014/main" id="{809315EE-813B-48E9-9766-EE02F423E45E}"/>
                </a:ext>
              </a:extLst>
            </p:cNvPr>
            <p:cNvGrpSpPr/>
            <p:nvPr/>
          </p:nvGrpSpPr>
          <p:grpSpPr>
            <a:xfrm>
              <a:off x="10289460" y="852117"/>
              <a:ext cx="641116" cy="552594"/>
              <a:chOff x="8376458" y="5925518"/>
              <a:chExt cx="1045926" cy="901512"/>
            </a:xfrm>
          </p:grpSpPr>
          <p:sp>
            <p:nvSpPr>
              <p:cNvPr id="84" name="Star: 4 Points 8">
                <a:extLst>
                  <a:ext uri="{FF2B5EF4-FFF2-40B4-BE49-F238E27FC236}">
                    <a16:creationId xmlns:a16="http://schemas.microsoft.com/office/drawing/2014/main" id="{0BF052DB-C27F-455E-8F93-14939EF060EC}"/>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Star: 4 Points 8">
                <a:extLst>
                  <a:ext uri="{FF2B5EF4-FFF2-40B4-BE49-F238E27FC236}">
                    <a16:creationId xmlns:a16="http://schemas.microsoft.com/office/drawing/2014/main" id="{32F8A370-9E0A-4C9B-86BC-975563B0428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93E85D80-FF36-4EAA-B3C2-0635DB04888C}"/>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9">
                <a:extLst>
                  <a:ext uri="{FF2B5EF4-FFF2-40B4-BE49-F238E27FC236}">
                    <a16:creationId xmlns:a16="http://schemas.microsoft.com/office/drawing/2014/main" id="{D41405E9-474B-407A-B7F6-EDAF36764B0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893288DD-52F4-445B-83FE-F90B33344874}"/>
                </a:ext>
              </a:extLst>
            </p:cNvPr>
            <p:cNvGrpSpPr/>
            <p:nvPr/>
          </p:nvGrpSpPr>
          <p:grpSpPr>
            <a:xfrm>
              <a:off x="8530371" y="884921"/>
              <a:ext cx="607144" cy="608136"/>
              <a:chOff x="7984841" y="884576"/>
              <a:chExt cx="607144" cy="608136"/>
            </a:xfrm>
            <a:solidFill>
              <a:schemeClr val="bg1"/>
            </a:solidFill>
          </p:grpSpPr>
          <p:sp>
            <p:nvSpPr>
              <p:cNvPr id="89" name="Pentagon 88">
                <a:extLst>
                  <a:ext uri="{FF2B5EF4-FFF2-40B4-BE49-F238E27FC236}">
                    <a16:creationId xmlns:a16="http://schemas.microsoft.com/office/drawing/2014/main" id="{36F19F6A-4256-47BB-90C7-D3767D37ACEE}"/>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9D0D795F-D27A-425A-9720-114C97F6DAF6}"/>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1009C3DB-CF9B-4B56-91A9-450E953211F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AA8B39DE-0EE0-478F-9ABC-13CD2318E624}"/>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F5BD4BEB-D995-47EA-B503-16483792AE5E}"/>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294BA781-609F-42EF-8090-9B5A75C4A91A}"/>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CB090B70-7F55-4872-B4B5-0B39B43D66B5}"/>
                </a:ext>
              </a:extLst>
            </p:cNvPr>
            <p:cNvGrpSpPr/>
            <p:nvPr/>
          </p:nvGrpSpPr>
          <p:grpSpPr>
            <a:xfrm>
              <a:off x="11330622" y="2569589"/>
              <a:ext cx="477594" cy="479676"/>
              <a:chOff x="5279190" y="5401430"/>
              <a:chExt cx="1101836" cy="1106637"/>
            </a:xfrm>
            <a:noFill/>
          </p:grpSpPr>
          <p:sp>
            <p:nvSpPr>
              <p:cNvPr id="96" name="Freeform: Shape 815">
                <a:extLst>
                  <a:ext uri="{FF2B5EF4-FFF2-40B4-BE49-F238E27FC236}">
                    <a16:creationId xmlns:a16="http://schemas.microsoft.com/office/drawing/2014/main" id="{34585A61-70EE-4B46-BF5D-AA1456CFA21F}"/>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97" name="Freeform: Shape 816">
                <a:extLst>
                  <a:ext uri="{FF2B5EF4-FFF2-40B4-BE49-F238E27FC236}">
                    <a16:creationId xmlns:a16="http://schemas.microsoft.com/office/drawing/2014/main" id="{946423FC-438F-4ABC-A259-B7E92FC5443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98" name="Freeform: Shape 817">
                <a:extLst>
                  <a:ext uri="{FF2B5EF4-FFF2-40B4-BE49-F238E27FC236}">
                    <a16:creationId xmlns:a16="http://schemas.microsoft.com/office/drawing/2014/main" id="{292E6F6D-59AE-4ED6-9D72-10F0C13907EC}"/>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99" name="Freeform: Shape 818">
                <a:extLst>
                  <a:ext uri="{FF2B5EF4-FFF2-40B4-BE49-F238E27FC236}">
                    <a16:creationId xmlns:a16="http://schemas.microsoft.com/office/drawing/2014/main" id="{8AD5F2BF-F2E9-4AC1-B930-05A9A26A29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useBgFill="1">
            <p:nvSpPr>
              <p:cNvPr id="100" name="Freeform: Shape 819">
                <a:extLst>
                  <a:ext uri="{FF2B5EF4-FFF2-40B4-BE49-F238E27FC236}">
                    <a16:creationId xmlns:a16="http://schemas.microsoft.com/office/drawing/2014/main" id="{54759903-DCF7-424E-8122-35F9AF27E2A6}"/>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97781A2D-70B4-4BF1-B75D-68DCAFF72167}"/>
                </a:ext>
              </a:extLst>
            </p:cNvPr>
            <p:cNvGrpSpPr/>
            <p:nvPr/>
          </p:nvGrpSpPr>
          <p:grpSpPr>
            <a:xfrm>
              <a:off x="10576336" y="5493774"/>
              <a:ext cx="535871" cy="397229"/>
              <a:chOff x="-2575176" y="-1203590"/>
              <a:chExt cx="3082012" cy="2284628"/>
            </a:xfrm>
            <a:solidFill>
              <a:schemeClr val="tx2"/>
            </a:solidFill>
          </p:grpSpPr>
          <p:sp>
            <p:nvSpPr>
              <p:cNvPr id="102" name="Freeform 42">
                <a:extLst>
                  <a:ext uri="{FF2B5EF4-FFF2-40B4-BE49-F238E27FC236}">
                    <a16:creationId xmlns:a16="http://schemas.microsoft.com/office/drawing/2014/main" id="{8525F034-2E1B-4AD6-A818-7D2036F1C928}"/>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03" name="Freeform 43">
                <a:extLst>
                  <a:ext uri="{FF2B5EF4-FFF2-40B4-BE49-F238E27FC236}">
                    <a16:creationId xmlns:a16="http://schemas.microsoft.com/office/drawing/2014/main" id="{7E04C3B8-1070-4F13-81A6-C39A1625FACC}"/>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04" name="Freeform 44">
                <a:extLst>
                  <a:ext uri="{FF2B5EF4-FFF2-40B4-BE49-F238E27FC236}">
                    <a16:creationId xmlns:a16="http://schemas.microsoft.com/office/drawing/2014/main" id="{3D21ED88-DDF3-4312-BE54-BBEA79B47A8F}"/>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05" name="Freeform 45">
                <a:extLst>
                  <a:ext uri="{FF2B5EF4-FFF2-40B4-BE49-F238E27FC236}">
                    <a16:creationId xmlns:a16="http://schemas.microsoft.com/office/drawing/2014/main" id="{DE554DB0-6652-4596-95B4-4EEBCCD0F11B}"/>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cxnSp>
          <p:nvCxnSpPr>
            <p:cNvPr id="116" name="Straight Connector 115">
              <a:extLst>
                <a:ext uri="{FF2B5EF4-FFF2-40B4-BE49-F238E27FC236}">
                  <a16:creationId xmlns:a16="http://schemas.microsoft.com/office/drawing/2014/main" id="{4B87806A-34BF-498A-9B35-E49193CB624A}"/>
                </a:ext>
              </a:extLst>
            </p:cNvPr>
            <p:cNvCxnSpPr>
              <a:cxnSpLocks/>
            </p:cNvCxnSpPr>
            <p:nvPr/>
          </p:nvCxnSpPr>
          <p:spPr>
            <a:xfrm>
              <a:off x="7945365" y="2902265"/>
              <a:ext cx="72219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94190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9329" y="1759426"/>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Black Friday, Cyber Monday, and other high traffic periods threaten service quality</a:t>
            </a:r>
          </a:p>
          <a:p>
            <a:pPr lvl="1">
              <a:spcBef>
                <a:spcPts val="1600"/>
              </a:spcBef>
              <a:spcAft>
                <a:spcPts val="0"/>
              </a:spcAft>
            </a:pPr>
            <a:r>
              <a:rPr lang="en-US" sz="1600">
                <a:latin typeface="Segoe UI Semilight" charset="0"/>
                <a:ea typeface="Segoe UI Semilight" charset="0"/>
                <a:cs typeface="Segoe UI Semilight" charset="0"/>
              </a:rPr>
              <a:t>Immediate inventory updates</a:t>
            </a:r>
          </a:p>
          <a:p>
            <a:pPr lvl="1">
              <a:spcBef>
                <a:spcPts val="1000"/>
              </a:spcBef>
              <a:spcAft>
                <a:spcPts val="0"/>
              </a:spcAft>
            </a:pPr>
            <a:r>
              <a:rPr lang="en-US" sz="1600">
                <a:latin typeface="Segoe UI Semilight" charset="0"/>
                <a:ea typeface="Segoe UI Semilight" charset="0"/>
                <a:cs typeface="Segoe UI Semilight" charset="0"/>
              </a:rPr>
              <a:t>Real-time change feeds</a:t>
            </a:r>
          </a:p>
          <a:p>
            <a:pPr lvl="1">
              <a:spcBef>
                <a:spcPts val="1000"/>
              </a:spcBef>
              <a:spcAft>
                <a:spcPts val="0"/>
              </a:spcAft>
            </a:pPr>
            <a:r>
              <a:rPr lang="en-US" sz="1600">
                <a:latin typeface="Segoe UI Semilight" charset="0"/>
                <a:ea typeface="Segoe UI Semilight" charset="0"/>
                <a:cs typeface="Segoe UI Semilight" charset="0"/>
              </a:rPr>
              <a:t>Low latency for swift processing</a:t>
            </a:r>
          </a:p>
        </p:txBody>
      </p:sp>
      <p:sp>
        <p:nvSpPr>
          <p:cNvPr id="2" name="Title 1"/>
          <p:cNvSpPr>
            <a:spLocks noGrp="1"/>
          </p:cNvSpPr>
          <p:nvPr>
            <p:ph type="title"/>
          </p:nvPr>
        </p:nvSpPr>
        <p:spPr>
          <a:xfrm>
            <a:off x="269240" y="331076"/>
            <a:ext cx="5265119" cy="1617666"/>
          </a:xfrm>
        </p:spPr>
        <p:txBody>
          <a:bodyPr/>
          <a:lstStyle/>
          <a:p>
            <a:r>
              <a:rPr lang="en-US"/>
              <a:t>Jet.com flies through busy </a:t>
            </a:r>
            <a:br>
              <a:rPr lang="en-US"/>
            </a:br>
            <a:r>
              <a:rPr lang="en-US"/>
              <a:t>retail peaks</a:t>
            </a:r>
            <a:br>
              <a:rPr lang="en-US"/>
            </a:br>
            <a:endParaRPr lang="en-US"/>
          </a:p>
        </p:txBody>
      </p:sp>
      <p:pic>
        <p:nvPicPr>
          <p:cNvPr id="6" name="Picture 2" descr="https://vignette.wikia.nocookie.net/logopedia/images/3/3c/Jet_logo.svg/revision/latest/scale-to-width-down/640?cb=20151210230924">
            <a:extLst>
              <a:ext uri="{FF2B5EF4-FFF2-40B4-BE49-F238E27FC236}">
                <a16:creationId xmlns:a16="http://schemas.microsoft.com/office/drawing/2014/main" id="{C1E367BD-4042-4604-929A-2795F5FA450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67" y="5863939"/>
            <a:ext cx="971006" cy="39750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76525" y="2274633"/>
            <a:ext cx="4797315" cy="2171780"/>
            <a:chOff x="6876525" y="2274633"/>
            <a:chExt cx="4797315" cy="2171780"/>
          </a:xfrm>
        </p:grpSpPr>
        <p:grpSp>
          <p:nvGrpSpPr>
            <p:cNvPr id="7" name="Group 6">
              <a:extLst>
                <a:ext uri="{FF2B5EF4-FFF2-40B4-BE49-F238E27FC236}">
                  <a16:creationId xmlns:a16="http://schemas.microsoft.com/office/drawing/2014/main" id="{F5887471-E8BF-4545-970A-CE17136C38A4}"/>
                </a:ext>
              </a:extLst>
            </p:cNvPr>
            <p:cNvGrpSpPr/>
            <p:nvPr/>
          </p:nvGrpSpPr>
          <p:grpSpPr>
            <a:xfrm>
              <a:off x="6967745" y="2414326"/>
              <a:ext cx="485379" cy="412901"/>
              <a:chOff x="5872464" y="2045113"/>
              <a:chExt cx="485379" cy="412901"/>
            </a:xfrm>
          </p:grpSpPr>
          <p:grpSp>
            <p:nvGrpSpPr>
              <p:cNvPr id="8" name="Group 7">
                <a:extLst>
                  <a:ext uri="{FF2B5EF4-FFF2-40B4-BE49-F238E27FC236}">
                    <a16:creationId xmlns:a16="http://schemas.microsoft.com/office/drawing/2014/main" id="{12162B0C-FEEF-4E77-BC6E-5CC65FA87064}"/>
                  </a:ext>
                </a:extLst>
              </p:cNvPr>
              <p:cNvGrpSpPr/>
              <p:nvPr/>
            </p:nvGrpSpPr>
            <p:grpSpPr>
              <a:xfrm>
                <a:off x="5872464" y="2045113"/>
                <a:ext cx="485379" cy="412901"/>
                <a:chOff x="2107244" y="1575258"/>
                <a:chExt cx="310993" cy="264555"/>
              </a:xfrm>
            </p:grpSpPr>
            <p:sp>
              <p:nvSpPr>
                <p:cNvPr id="13" name="Rectangle 9">
                  <a:extLst>
                    <a:ext uri="{FF2B5EF4-FFF2-40B4-BE49-F238E27FC236}">
                      <a16:creationId xmlns:a16="http://schemas.microsoft.com/office/drawing/2014/main" id="{56A9E87E-9EE7-4358-991F-595686178170}"/>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 name="Line 10">
                  <a:extLst>
                    <a:ext uri="{FF2B5EF4-FFF2-40B4-BE49-F238E27FC236}">
                      <a16:creationId xmlns:a16="http://schemas.microsoft.com/office/drawing/2014/main" id="{9FD42FCD-6656-465A-8A77-CE3E27849E8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15FDCFB-6CE8-458B-8A1A-66F8CC5631C0}"/>
                  </a:ext>
                </a:extLst>
              </p:cNvPr>
              <p:cNvGrpSpPr/>
              <p:nvPr/>
            </p:nvGrpSpPr>
            <p:grpSpPr>
              <a:xfrm>
                <a:off x="6153589" y="2082451"/>
                <a:ext cx="149347" cy="37338"/>
                <a:chOff x="2287367" y="1599181"/>
                <a:chExt cx="95690" cy="23923"/>
              </a:xfrm>
              <a:solidFill>
                <a:schemeClr val="tx2"/>
              </a:solidFill>
            </p:grpSpPr>
            <p:sp>
              <p:nvSpPr>
                <p:cNvPr id="10" name="Oval 11">
                  <a:extLst>
                    <a:ext uri="{FF2B5EF4-FFF2-40B4-BE49-F238E27FC236}">
                      <a16:creationId xmlns:a16="http://schemas.microsoft.com/office/drawing/2014/main" id="{4B636D11-91A4-410A-BDC8-5BF2BB7F31DB}"/>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 name="Oval 12">
                  <a:extLst>
                    <a:ext uri="{FF2B5EF4-FFF2-40B4-BE49-F238E27FC236}">
                      <a16:creationId xmlns:a16="http://schemas.microsoft.com/office/drawing/2014/main" id="{1ECF4F37-23CD-4F5B-86D6-4DB6DA62868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 name="Oval 13">
                  <a:extLst>
                    <a:ext uri="{FF2B5EF4-FFF2-40B4-BE49-F238E27FC236}">
                      <a16:creationId xmlns:a16="http://schemas.microsoft.com/office/drawing/2014/main" id="{4201741E-BD6E-41B1-8201-E92B422DD7E4}"/>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6" name="TextBox 15">
              <a:extLst>
                <a:ext uri="{FF2B5EF4-FFF2-40B4-BE49-F238E27FC236}">
                  <a16:creationId xmlns:a16="http://schemas.microsoft.com/office/drawing/2014/main" id="{5467369E-C09B-4815-B269-0C4C779D9805}"/>
                </a:ext>
              </a:extLst>
            </p:cNvPr>
            <p:cNvSpPr txBox="1"/>
            <p:nvPr/>
          </p:nvSpPr>
          <p:spPr>
            <a:xfrm>
              <a:off x="9102705" y="2956781"/>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catalog)</a:t>
              </a:r>
            </a:p>
          </p:txBody>
        </p:sp>
        <p:grpSp>
          <p:nvGrpSpPr>
            <p:cNvPr id="17" name="Group 16">
              <a:extLst>
                <a:ext uri="{FF2B5EF4-FFF2-40B4-BE49-F238E27FC236}">
                  <a16:creationId xmlns:a16="http://schemas.microsoft.com/office/drawing/2014/main" id="{E174CB1A-820D-43A8-AD72-BF2918C06429}"/>
                </a:ext>
              </a:extLst>
            </p:cNvPr>
            <p:cNvGrpSpPr/>
            <p:nvPr/>
          </p:nvGrpSpPr>
          <p:grpSpPr>
            <a:xfrm>
              <a:off x="9432842" y="2274633"/>
              <a:ext cx="641116" cy="552594"/>
              <a:chOff x="8376458" y="5925518"/>
              <a:chExt cx="1045926" cy="901512"/>
            </a:xfrm>
            <a:noFill/>
          </p:grpSpPr>
          <p:sp>
            <p:nvSpPr>
              <p:cNvPr id="18" name="Star: 4 Points 8">
                <a:extLst>
                  <a:ext uri="{FF2B5EF4-FFF2-40B4-BE49-F238E27FC236}">
                    <a16:creationId xmlns:a16="http://schemas.microsoft.com/office/drawing/2014/main" id="{70024303-850A-49F5-B3AA-5F83B19683B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4BAD3CB9-B97D-4E86-9978-C1211530390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75B6EB6-E512-46CD-B8A2-1748EA4832B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082302D2-4981-4CB8-AF0D-2A219592C7BF}"/>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7BDF46A0-D9E1-46AD-B9F3-3C0B01C9698B}"/>
                </a:ext>
              </a:extLst>
            </p:cNvPr>
            <p:cNvSpPr txBox="1"/>
            <p:nvPr/>
          </p:nvSpPr>
          <p:spPr>
            <a:xfrm>
              <a:off x="9102705" y="4183264"/>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catalog)</a:t>
              </a:r>
            </a:p>
          </p:txBody>
        </p:sp>
        <p:sp>
          <p:nvSpPr>
            <p:cNvPr id="24" name="TextBox 23">
              <a:extLst>
                <a:ext uri="{FF2B5EF4-FFF2-40B4-BE49-F238E27FC236}">
                  <a16:creationId xmlns:a16="http://schemas.microsoft.com/office/drawing/2014/main" id="{D1F8F9C9-9E07-4D4E-9ACC-88D5BC151526}"/>
                </a:ext>
              </a:extLst>
            </p:cNvPr>
            <p:cNvSpPr txBox="1"/>
            <p:nvPr/>
          </p:nvSpPr>
          <p:spPr>
            <a:xfrm>
              <a:off x="10628412" y="2956781"/>
              <a:ext cx="1045428"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Search</a:t>
              </a:r>
              <a:b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(Full-text index)</a:t>
              </a:r>
            </a:p>
          </p:txBody>
        </p:sp>
        <p:grpSp>
          <p:nvGrpSpPr>
            <p:cNvPr id="25" name="Group 24">
              <a:extLst>
                <a:ext uri="{FF2B5EF4-FFF2-40B4-BE49-F238E27FC236}">
                  <a16:creationId xmlns:a16="http://schemas.microsoft.com/office/drawing/2014/main" id="{C7FAB45F-7D84-4C7E-AB2D-31B05BA7CB5C}"/>
                </a:ext>
              </a:extLst>
            </p:cNvPr>
            <p:cNvGrpSpPr/>
            <p:nvPr/>
          </p:nvGrpSpPr>
          <p:grpSpPr>
            <a:xfrm>
              <a:off x="8147879" y="2451664"/>
              <a:ext cx="424918" cy="424918"/>
              <a:chOff x="4199876" y="4606668"/>
              <a:chExt cx="596892" cy="596892"/>
            </a:xfrm>
            <a:noFill/>
          </p:grpSpPr>
          <p:sp>
            <p:nvSpPr>
              <p:cNvPr id="26" name="Freeform 220">
                <a:extLst>
                  <a:ext uri="{FF2B5EF4-FFF2-40B4-BE49-F238E27FC236}">
                    <a16:creationId xmlns:a16="http://schemas.microsoft.com/office/drawing/2014/main" id="{E0D8FE15-066C-42A8-A2C6-F47F9E9CD8D1}"/>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9B2DFD0B-3A9B-425C-8742-41BD8301CA07}"/>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28" name="Freeform: Shape 27">
                <a:extLst>
                  <a:ext uri="{FF2B5EF4-FFF2-40B4-BE49-F238E27FC236}">
                    <a16:creationId xmlns:a16="http://schemas.microsoft.com/office/drawing/2014/main" id="{A20D6480-0567-4243-9002-EF0B81A29CF8}"/>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29" name="Freeform: Shape 28">
                <a:extLst>
                  <a:ext uri="{FF2B5EF4-FFF2-40B4-BE49-F238E27FC236}">
                    <a16:creationId xmlns:a16="http://schemas.microsoft.com/office/drawing/2014/main" id="{4349E7C9-45A2-4DDE-AB4B-CE5547B0C974}"/>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30" name="Freeform 220">
                <a:extLst>
                  <a:ext uri="{FF2B5EF4-FFF2-40B4-BE49-F238E27FC236}">
                    <a16:creationId xmlns:a16="http://schemas.microsoft.com/office/drawing/2014/main" id="{2C7B074B-DB56-43A5-96F0-401AB8FA15A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20">
                <a:extLst>
                  <a:ext uri="{FF2B5EF4-FFF2-40B4-BE49-F238E27FC236}">
                    <a16:creationId xmlns:a16="http://schemas.microsoft.com/office/drawing/2014/main" id="{1394FE9C-2A95-45D3-B2AB-93FEAA7011D1}"/>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220">
                <a:extLst>
                  <a:ext uri="{FF2B5EF4-FFF2-40B4-BE49-F238E27FC236}">
                    <a16:creationId xmlns:a16="http://schemas.microsoft.com/office/drawing/2014/main" id="{209F5C14-9F89-4AF0-9558-99A8E938B410}"/>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784A2A0F-28BE-4233-873F-5345646DB9CB}"/>
                </a:ext>
              </a:extLst>
            </p:cNvPr>
            <p:cNvSpPr txBox="1"/>
            <p:nvPr/>
          </p:nvSpPr>
          <p:spPr>
            <a:xfrm>
              <a:off x="7715545" y="2956781"/>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Web App</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(e-commerce web)</a:t>
              </a:r>
            </a:p>
          </p:txBody>
        </p:sp>
        <p:sp>
          <p:nvSpPr>
            <p:cNvPr id="34" name="TextBox 33">
              <a:extLst>
                <a:ext uri="{FF2B5EF4-FFF2-40B4-BE49-F238E27FC236}">
                  <a16:creationId xmlns:a16="http://schemas.microsoft.com/office/drawing/2014/main" id="{79A86BEA-EF5A-443B-A632-C97F593CDFDA}"/>
                </a:ext>
              </a:extLst>
            </p:cNvPr>
            <p:cNvSpPr txBox="1"/>
            <p:nvPr/>
          </p:nvSpPr>
          <p:spPr>
            <a:xfrm>
              <a:off x="6876525" y="2956781"/>
              <a:ext cx="667819"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sp>
          <p:nvSpPr>
            <p:cNvPr id="35" name="TextBox 34">
              <a:extLst>
                <a:ext uri="{FF2B5EF4-FFF2-40B4-BE49-F238E27FC236}">
                  <a16:creationId xmlns:a16="http://schemas.microsoft.com/office/drawing/2014/main" id="{8DF6D850-CDCA-4959-B39B-C320CFF249F0}"/>
                </a:ext>
              </a:extLst>
            </p:cNvPr>
            <p:cNvSpPr txBox="1"/>
            <p:nvPr/>
          </p:nvSpPr>
          <p:spPr>
            <a:xfrm>
              <a:off x="7527520" y="4183264"/>
              <a:ext cx="167744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(Logs, static catalog content)</a:t>
              </a:r>
            </a:p>
          </p:txBody>
        </p:sp>
        <p:grpSp>
          <p:nvGrpSpPr>
            <p:cNvPr id="36" name="Group 35">
              <a:extLst>
                <a:ext uri="{FF2B5EF4-FFF2-40B4-BE49-F238E27FC236}">
                  <a16:creationId xmlns:a16="http://schemas.microsoft.com/office/drawing/2014/main" id="{6B22588F-1F86-4DA3-8764-42651F69B00D}"/>
                </a:ext>
              </a:extLst>
            </p:cNvPr>
            <p:cNvGrpSpPr/>
            <p:nvPr/>
          </p:nvGrpSpPr>
          <p:grpSpPr>
            <a:xfrm>
              <a:off x="8143315" y="3683137"/>
              <a:ext cx="429482" cy="411882"/>
              <a:chOff x="4316204" y="2433510"/>
              <a:chExt cx="448238" cy="429868"/>
            </a:xfrm>
            <a:noFill/>
          </p:grpSpPr>
          <p:sp>
            <p:nvSpPr>
              <p:cNvPr id="37" name="calendar_4">
                <a:extLst>
                  <a:ext uri="{FF2B5EF4-FFF2-40B4-BE49-F238E27FC236}">
                    <a16:creationId xmlns:a16="http://schemas.microsoft.com/office/drawing/2014/main" id="{B3F0E416-57D9-4335-995F-245EA0D5458B}"/>
                  </a:ext>
                </a:extLst>
              </p:cNvPr>
              <p:cNvSpPr>
                <a:spLocks noChangeAspect="1" noEditPoints="1"/>
              </p:cNvSpPr>
              <p:nvPr/>
            </p:nvSpPr>
            <p:spPr bwMode="auto">
              <a:xfrm>
                <a:off x="4316204" y="2433510"/>
                <a:ext cx="448238" cy="429868"/>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38" name="Straight Connector 37">
                <a:extLst>
                  <a:ext uri="{FF2B5EF4-FFF2-40B4-BE49-F238E27FC236}">
                    <a16:creationId xmlns:a16="http://schemas.microsoft.com/office/drawing/2014/main" id="{BB2049EF-D5A9-4786-B106-622FEE92B664}"/>
                  </a:ext>
                </a:extLst>
              </p:cNvPr>
              <p:cNvCxnSpPr/>
              <p:nvPr/>
            </p:nvCxnSpPr>
            <p:spPr>
              <a:xfrm>
                <a:off x="4357163" y="2633663"/>
                <a:ext cx="370412" cy="0"/>
              </a:xfrm>
              <a:prstGeom prst="line">
                <a:avLst/>
              </a:prstGeom>
              <a:grpFill/>
              <a:ln w="12700" cap="flat" cmpd="sng" algn="ctr">
                <a:solidFill>
                  <a:schemeClr val="tx2"/>
                </a:solidFill>
                <a:prstDash val="solid"/>
                <a:headEnd type="none"/>
                <a:tailEnd type="none"/>
              </a:ln>
              <a:effectLst/>
            </p:spPr>
          </p:cxnSp>
          <p:cxnSp>
            <p:nvCxnSpPr>
              <p:cNvPr id="39" name="Straight Connector 38">
                <a:extLst>
                  <a:ext uri="{FF2B5EF4-FFF2-40B4-BE49-F238E27FC236}">
                    <a16:creationId xmlns:a16="http://schemas.microsoft.com/office/drawing/2014/main" id="{5A135490-B737-4924-B92B-27A024E5C112}"/>
                  </a:ext>
                </a:extLst>
              </p:cNvPr>
              <p:cNvCxnSpPr/>
              <p:nvPr/>
            </p:nvCxnSpPr>
            <p:spPr>
              <a:xfrm>
                <a:off x="4357163" y="2711451"/>
                <a:ext cx="370412" cy="0"/>
              </a:xfrm>
              <a:prstGeom prst="line">
                <a:avLst/>
              </a:prstGeom>
              <a:grpFill/>
              <a:ln w="12700" cap="flat" cmpd="sng" algn="ctr">
                <a:solidFill>
                  <a:schemeClr val="tx2"/>
                </a:solidFill>
                <a:prstDash val="solid"/>
                <a:headEnd type="none"/>
                <a:tailEnd type="none"/>
              </a:ln>
              <a:effectLst/>
            </p:spPr>
          </p:cxnSp>
          <p:cxnSp>
            <p:nvCxnSpPr>
              <p:cNvPr id="40" name="Straight Connector 39">
                <a:extLst>
                  <a:ext uri="{FF2B5EF4-FFF2-40B4-BE49-F238E27FC236}">
                    <a16:creationId xmlns:a16="http://schemas.microsoft.com/office/drawing/2014/main" id="{DC62D97D-577B-4A37-931D-FC862BFDFF59}"/>
                  </a:ext>
                </a:extLst>
              </p:cNvPr>
              <p:cNvCxnSpPr/>
              <p:nvPr/>
            </p:nvCxnSpPr>
            <p:spPr>
              <a:xfrm>
                <a:off x="4357163" y="2789238"/>
                <a:ext cx="370412" cy="0"/>
              </a:xfrm>
              <a:prstGeom prst="line">
                <a:avLst/>
              </a:prstGeom>
              <a:grpFill/>
              <a:ln w="12700" cap="flat" cmpd="sng" algn="ctr">
                <a:solidFill>
                  <a:schemeClr val="tx2"/>
                </a:solidFill>
                <a:prstDash val="solid"/>
                <a:headEnd type="none"/>
                <a:tailEnd type="none"/>
              </a:ln>
              <a:effectLst/>
            </p:spPr>
          </p:cxnSp>
          <p:grpSp>
            <p:nvGrpSpPr>
              <p:cNvPr id="41" name="Group 40">
                <a:extLst>
                  <a:ext uri="{FF2B5EF4-FFF2-40B4-BE49-F238E27FC236}">
                    <a16:creationId xmlns:a16="http://schemas.microsoft.com/office/drawing/2014/main" id="{C4E9653F-1751-4AE6-ACDD-2FF5902C0EA0}"/>
                  </a:ext>
                </a:extLst>
              </p:cNvPr>
              <p:cNvGrpSpPr/>
              <p:nvPr/>
            </p:nvGrpSpPr>
            <p:grpSpPr>
              <a:xfrm rot="16200000">
                <a:off x="4429660" y="2597679"/>
                <a:ext cx="231775" cy="230716"/>
                <a:chOff x="4357163" y="3062288"/>
                <a:chExt cx="370412" cy="155575"/>
              </a:xfrm>
              <a:grpFill/>
            </p:grpSpPr>
            <p:cxnSp>
              <p:nvCxnSpPr>
                <p:cNvPr id="42" name="Straight Connector 41">
                  <a:extLst>
                    <a:ext uri="{FF2B5EF4-FFF2-40B4-BE49-F238E27FC236}">
                      <a16:creationId xmlns:a16="http://schemas.microsoft.com/office/drawing/2014/main" id="{375E43B1-018B-412A-AA53-E650E998B2D2}"/>
                    </a:ext>
                  </a:extLst>
                </p:cNvPr>
                <p:cNvCxnSpPr/>
                <p:nvPr/>
              </p:nvCxnSpPr>
              <p:spPr>
                <a:xfrm>
                  <a:off x="4357163" y="3062288"/>
                  <a:ext cx="370412" cy="0"/>
                </a:xfrm>
                <a:prstGeom prst="line">
                  <a:avLst/>
                </a:prstGeom>
                <a:grpFill/>
                <a:ln w="12700" cap="flat" cmpd="sng" algn="ctr">
                  <a:solidFill>
                    <a:schemeClr val="tx2"/>
                  </a:solidFill>
                  <a:prstDash val="solid"/>
                  <a:headEnd type="none"/>
                  <a:tailEnd type="none"/>
                </a:ln>
                <a:effectLst/>
              </p:spPr>
            </p:cxnSp>
            <p:cxnSp>
              <p:nvCxnSpPr>
                <p:cNvPr id="43" name="Straight Connector 42">
                  <a:extLst>
                    <a:ext uri="{FF2B5EF4-FFF2-40B4-BE49-F238E27FC236}">
                      <a16:creationId xmlns:a16="http://schemas.microsoft.com/office/drawing/2014/main" id="{BBEB9BB2-6CB6-49E6-B27B-5D67AD7CF17E}"/>
                    </a:ext>
                  </a:extLst>
                </p:cNvPr>
                <p:cNvCxnSpPr/>
                <p:nvPr/>
              </p:nvCxnSpPr>
              <p:spPr>
                <a:xfrm>
                  <a:off x="4357163" y="3140076"/>
                  <a:ext cx="370412" cy="0"/>
                </a:xfrm>
                <a:prstGeom prst="line">
                  <a:avLst/>
                </a:prstGeom>
                <a:grpFill/>
                <a:ln w="12700" cap="flat" cmpd="sng" algn="ctr">
                  <a:solidFill>
                    <a:schemeClr val="tx2"/>
                  </a:solidFill>
                  <a:prstDash val="solid"/>
                  <a:headEnd type="none"/>
                  <a:tailEnd type="none"/>
                </a:ln>
                <a:effectLst/>
              </p:spPr>
            </p:cxnSp>
            <p:cxnSp>
              <p:nvCxnSpPr>
                <p:cNvPr id="44" name="Straight Connector 43">
                  <a:extLst>
                    <a:ext uri="{FF2B5EF4-FFF2-40B4-BE49-F238E27FC236}">
                      <a16:creationId xmlns:a16="http://schemas.microsoft.com/office/drawing/2014/main" id="{8289D077-A17A-4EC9-BB3C-B6E499BF2BFC}"/>
                    </a:ext>
                  </a:extLst>
                </p:cNvPr>
                <p:cNvCxnSpPr/>
                <p:nvPr/>
              </p:nvCxnSpPr>
              <p:spPr>
                <a:xfrm>
                  <a:off x="4357163" y="3217863"/>
                  <a:ext cx="370412" cy="0"/>
                </a:xfrm>
                <a:prstGeom prst="line">
                  <a:avLst/>
                </a:prstGeom>
                <a:grpFill/>
                <a:ln w="12700" cap="flat" cmpd="sng" algn="ctr">
                  <a:solidFill>
                    <a:schemeClr val="tx2"/>
                  </a:solidFill>
                  <a:prstDash val="solid"/>
                  <a:headEnd type="none"/>
                  <a:tailEnd type="none"/>
                </a:ln>
                <a:effectLst/>
              </p:spPr>
            </p:cxnSp>
          </p:grpSp>
        </p:grpSp>
        <p:grpSp>
          <p:nvGrpSpPr>
            <p:cNvPr id="46" name="Group 45">
              <a:extLst>
                <a:ext uri="{FF2B5EF4-FFF2-40B4-BE49-F238E27FC236}">
                  <a16:creationId xmlns:a16="http://schemas.microsoft.com/office/drawing/2014/main" id="{B78ED456-E9CA-4DDD-A713-AF3D1AAD1C29}"/>
                </a:ext>
              </a:extLst>
            </p:cNvPr>
            <p:cNvGrpSpPr/>
            <p:nvPr/>
          </p:nvGrpSpPr>
          <p:grpSpPr>
            <a:xfrm>
              <a:off x="9432842" y="3598618"/>
              <a:ext cx="641116" cy="552594"/>
              <a:chOff x="8376458" y="5925518"/>
              <a:chExt cx="1045926" cy="901512"/>
            </a:xfrm>
            <a:noFill/>
          </p:grpSpPr>
          <p:sp>
            <p:nvSpPr>
              <p:cNvPr id="47" name="Star: 4 Points 8">
                <a:extLst>
                  <a:ext uri="{FF2B5EF4-FFF2-40B4-BE49-F238E27FC236}">
                    <a16:creationId xmlns:a16="http://schemas.microsoft.com/office/drawing/2014/main" id="{FA56A846-DAA8-493B-8ECA-40EC0494E67C}"/>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Star: 4 Points 8">
                <a:extLst>
                  <a:ext uri="{FF2B5EF4-FFF2-40B4-BE49-F238E27FC236}">
                    <a16:creationId xmlns:a16="http://schemas.microsoft.com/office/drawing/2014/main" id="{679C76B2-563A-4B22-BD06-667A233715D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0F6F410-0934-49D2-B89F-A96CEC5D0F89}"/>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9">
                <a:extLst>
                  <a:ext uri="{FF2B5EF4-FFF2-40B4-BE49-F238E27FC236}">
                    <a16:creationId xmlns:a16="http://schemas.microsoft.com/office/drawing/2014/main" id="{61147938-540C-49A8-A571-CF29C24EC94C}"/>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146">
              <a:extLst>
                <a:ext uri="{FF2B5EF4-FFF2-40B4-BE49-F238E27FC236}">
                  <a16:creationId xmlns:a16="http://schemas.microsoft.com/office/drawing/2014/main" id="{64665609-EC36-414E-9644-F84E1B4E1D46}"/>
                </a:ext>
              </a:extLst>
            </p:cNvPr>
            <p:cNvSpPr>
              <a:spLocks noChangeAspect="1"/>
            </p:cNvSpPr>
            <p:nvPr/>
          </p:nvSpPr>
          <p:spPr bwMode="auto">
            <a:xfrm>
              <a:off x="10876883" y="2467017"/>
              <a:ext cx="422488" cy="2675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52" name="Freeform 5">
              <a:extLst>
                <a:ext uri="{FF2B5EF4-FFF2-40B4-BE49-F238E27FC236}">
                  <a16:creationId xmlns:a16="http://schemas.microsoft.com/office/drawing/2014/main" id="{C04C9B4D-FFDF-4B85-B41C-7810E5BC3EC0}"/>
                </a:ext>
              </a:extLst>
            </p:cNvPr>
            <p:cNvSpPr>
              <a:spLocks noChangeAspect="1" noEditPoints="1"/>
            </p:cNvSpPr>
            <p:nvPr/>
          </p:nvSpPr>
          <p:spPr bwMode="auto">
            <a:xfrm flipH="1">
              <a:off x="10928427" y="2614059"/>
              <a:ext cx="267637" cy="26252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bg1">
                <a:lumMod val="95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53" name="Straight Arrow Connector 52">
              <a:extLst>
                <a:ext uri="{FF2B5EF4-FFF2-40B4-BE49-F238E27FC236}">
                  <a16:creationId xmlns:a16="http://schemas.microsoft.com/office/drawing/2014/main" id="{E836D550-AAA4-4745-AFF9-06026C4FE666}"/>
                </a:ext>
              </a:extLst>
            </p:cNvPr>
            <p:cNvCxnSpPr>
              <a:cxnSpLocks/>
            </p:cNvCxnSpPr>
            <p:nvPr/>
          </p:nvCxnSpPr>
          <p:spPr>
            <a:xfrm>
              <a:off x="7514657" y="265660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37833AA4-866E-4F50-9DFE-6CBA72055BB4}"/>
                </a:ext>
              </a:extLst>
            </p:cNvPr>
            <p:cNvCxnSpPr>
              <a:cxnSpLocks/>
            </p:cNvCxnSpPr>
            <p:nvPr/>
          </p:nvCxnSpPr>
          <p:spPr>
            <a:xfrm>
              <a:off x="8746129" y="265660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23B759CB-5E7C-40CD-82A7-B833C1571668}"/>
                </a:ext>
              </a:extLst>
            </p:cNvPr>
            <p:cNvCxnSpPr>
              <a:cxnSpLocks/>
            </p:cNvCxnSpPr>
            <p:nvPr/>
          </p:nvCxnSpPr>
          <p:spPr>
            <a:xfrm>
              <a:off x="10248358" y="265660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69737F7B-CB61-496C-8CD4-4DBBB98F71C9}"/>
                </a:ext>
              </a:extLst>
            </p:cNvPr>
            <p:cNvCxnSpPr>
              <a:cxnSpLocks/>
            </p:cNvCxnSpPr>
            <p:nvPr/>
          </p:nvCxnSpPr>
          <p:spPr>
            <a:xfrm>
              <a:off x="8354734" y="3248611"/>
              <a:ext cx="0" cy="36077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Connector: Elbow 57">
              <a:extLst>
                <a:ext uri="{FF2B5EF4-FFF2-40B4-BE49-F238E27FC236}">
                  <a16:creationId xmlns:a16="http://schemas.microsoft.com/office/drawing/2014/main" id="{10AD3296-F36F-408D-B19E-E6608DFF9199}"/>
                </a:ext>
              </a:extLst>
            </p:cNvPr>
            <p:cNvCxnSpPr/>
            <p:nvPr/>
          </p:nvCxnSpPr>
          <p:spPr>
            <a:xfrm rot="16200000" flipH="1">
              <a:off x="8458391" y="3150628"/>
              <a:ext cx="1292841" cy="304800"/>
            </a:xfrm>
            <a:prstGeom prst="bentConnector3">
              <a:avLst>
                <a:gd name="adj1" fmla="val 99846"/>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13501850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8058972" cy="1051570"/>
          </a:xfrm>
        </p:spPr>
        <p:txBody>
          <a:bodyPr/>
          <a:lstStyle/>
          <a:p>
            <a:pPr marL="0" indent="0">
              <a:buNone/>
            </a:pPr>
            <a:r>
              <a:rPr lang="en-US" sz="1600" spc="50"/>
              <a:t>Azure Cosmos DB was built to support modern app patterns and use cases.</a:t>
            </a:r>
          </a:p>
          <a:p>
            <a:pPr marL="0" indent="0">
              <a:spcBef>
                <a:spcPts val="1000"/>
              </a:spcBef>
              <a:buNone/>
            </a:pPr>
            <a:r>
              <a:rPr lang="en-US" sz="1600" spc="5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a:t>Powering global solutions</a:t>
            </a:r>
            <a:endParaRPr lang="en-US" sz="240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Ideal for gaming, </a:t>
              </a:r>
              <a:br>
                <a:rPr lang="en-US" sz="1200" b="1">
                  <a:solidFill>
                    <a:schemeClr val="tx2"/>
                  </a:solidFill>
                  <a:latin typeface="Segoe UI Semibold" charset="0"/>
                  <a:ea typeface="Segoe UI Semibold" charset="0"/>
                  <a:cs typeface="Segoe UI Semibold" charset="0"/>
                </a:rPr>
              </a:br>
              <a:r>
                <a:rPr lang="en-US" sz="1200" b="1">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Simplified development with </a:t>
              </a:r>
              <a:r>
                <a:rPr lang="en-US" sz="1200" b="1" err="1">
                  <a:solidFill>
                    <a:schemeClr val="tx2"/>
                  </a:solidFill>
                  <a:latin typeface="Segoe UI Semibold" charset="0"/>
                  <a:ea typeface="Segoe UI Semibold" charset="0"/>
                  <a:cs typeface="Segoe UI Semibold" charset="0"/>
                </a:rPr>
                <a:t>serverless</a:t>
              </a:r>
              <a:r>
                <a:rPr lang="en-US" sz="1200" b="1">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Run Spark analytics over operational data</a:t>
              </a:r>
            </a:p>
            <a:p>
              <a:pPr marL="0" lvl="1" defTabSz="762000">
                <a:lnSpc>
                  <a:spcPct val="107000"/>
                </a:lnSpc>
                <a:spcAft>
                  <a:spcPts val="600"/>
                </a:spcAft>
                <a:buClr>
                  <a:schemeClr val="tx2"/>
                </a:buClr>
                <a:buSzPct val="90000"/>
              </a:pPr>
              <a:endParaRPr lang="en-US" sz="1400" b="1" spc="10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435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5263" y="566626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61006" y="1756404"/>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Diverse and unpredictable IoT sensor workloads require a responsive data platform</a:t>
            </a:r>
          </a:p>
          <a:p>
            <a:pPr lvl="1">
              <a:spcBef>
                <a:spcPts val="1600"/>
              </a:spcBef>
              <a:spcAft>
                <a:spcPts val="0"/>
              </a:spcAft>
            </a:pPr>
            <a:r>
              <a:rPr lang="en-US" sz="1600">
                <a:latin typeface="Segoe UI Semilight" charset="0"/>
                <a:ea typeface="Segoe UI Semilight" charset="0"/>
                <a:cs typeface="Segoe UI Semilight" charset="0"/>
              </a:rPr>
              <a:t>Real-time vehicle diagnostics</a:t>
            </a:r>
          </a:p>
          <a:p>
            <a:pPr lvl="1">
              <a:spcBef>
                <a:spcPts val="1000"/>
              </a:spcBef>
              <a:spcAft>
                <a:spcPts val="0"/>
              </a:spcAft>
            </a:pPr>
            <a:r>
              <a:rPr lang="en-US" sz="1600">
                <a:latin typeface="Segoe UI Semilight" charset="0"/>
                <a:ea typeface="Segoe UI Semilight" charset="0"/>
                <a:cs typeface="Segoe UI Semilight" charset="0"/>
              </a:rPr>
              <a:t>Instant elastic scaling</a:t>
            </a:r>
          </a:p>
          <a:p>
            <a:pPr lvl="1">
              <a:spcBef>
                <a:spcPts val="1000"/>
              </a:spcBef>
              <a:spcAft>
                <a:spcPts val="0"/>
              </a:spcAft>
            </a:pPr>
            <a:r>
              <a:rPr lang="en-US" sz="1600">
                <a:latin typeface="Segoe UI Semilight" charset="0"/>
                <a:ea typeface="Segoe UI Semilight" charset="0"/>
                <a:cs typeface="Segoe UI Semilight" charset="0"/>
              </a:rPr>
              <a:t>No loss in ingestion or query performance</a:t>
            </a:r>
          </a:p>
        </p:txBody>
      </p:sp>
      <p:sp>
        <p:nvSpPr>
          <p:cNvPr id="2" name="Title 1"/>
          <p:cNvSpPr>
            <a:spLocks noGrp="1"/>
          </p:cNvSpPr>
          <p:nvPr>
            <p:ph type="title"/>
          </p:nvPr>
        </p:nvSpPr>
        <p:spPr>
          <a:xfrm>
            <a:off x="269240" y="289511"/>
            <a:ext cx="5265119" cy="1617666"/>
          </a:xfrm>
        </p:spPr>
        <p:txBody>
          <a:bodyPr/>
          <a:lstStyle/>
          <a:p>
            <a:r>
              <a:rPr lang="en-US"/>
              <a:t>Toyota steers IoT </a:t>
            </a:r>
            <a:r>
              <a:rPr lang="en-US" err="1"/>
              <a:t>telemetrics</a:t>
            </a:r>
            <a:r>
              <a:rPr lang="en-US"/>
              <a:t> toward the future</a:t>
            </a:r>
            <a:br>
              <a:rPr lang="en-US"/>
            </a:br>
            <a:endParaRPr lang="en-US"/>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20"/>
              <a:ext cx="370104" cy="366416"/>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7" y="2259706"/>
              <a:ext cx="535871" cy="397229"/>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45" y="2716507"/>
                <a:ext cx="790235" cy="1472560"/>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84" y="2235378"/>
              <a:ext cx="423233" cy="437465"/>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653967" y="2641356"/>
              <a:ext cx="124931" cy="978136"/>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168797-8783-4C8F-A82D-070774992041}"/>
              </a:ext>
            </a:extLst>
          </p:cNvPr>
          <p:cNvGrpSpPr/>
          <p:nvPr/>
        </p:nvGrpSpPr>
        <p:grpSpPr>
          <a:xfrm>
            <a:off x="404567" y="5589451"/>
            <a:ext cx="962110" cy="917455"/>
            <a:chOff x="4709976" y="-525012"/>
            <a:chExt cx="1099004" cy="1047995"/>
          </a:xfrm>
        </p:grpSpPr>
        <p:pic>
          <p:nvPicPr>
            <p:cNvPr id="9" name="Picture 14" descr="https://d3pprwtscvzu47.cloudfront.net/nextgamesvanilla/ng_assets_251016/twd-logo-2016.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976" y="-525012"/>
              <a:ext cx="1099004" cy="1047995"/>
            </a:xfrm>
            <a:prstGeom prst="rect">
              <a:avLst/>
            </a:prstGeom>
            <a:noFill/>
          </p:spPr>
        </p:pic>
        <p:pic>
          <p:nvPicPr>
            <p:cNvPr id="13" name="Picture 14" descr="https://d3pprwtscvzu47.cloudfront.net/nextgamesvanilla/ng_assets_251016/twd-logo-2016.png">
              <a:extLst>
                <a:ext uri="{FF2B5EF4-FFF2-40B4-BE49-F238E27FC236}">
                  <a16:creationId xmlns:a16="http://schemas.microsoft.com/office/drawing/2014/main" id="{3A3424DE-68E1-4CFB-91CE-93FE42D73E2B}"/>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bwMode="auto">
            <a:xfrm>
              <a:off x="4709976" y="-525012"/>
              <a:ext cx="1099004" cy="263755"/>
            </a:xfrm>
            <a:prstGeom prst="rect">
              <a:avLst/>
            </a:prstGeom>
            <a:noFill/>
          </p:spPr>
        </p:pic>
      </p:grpSp>
      <p:sp>
        <p:nvSpPr>
          <p:cNvPr id="3" name="Text Placeholder 2"/>
          <p:cNvSpPr>
            <a:spLocks noGrp="1"/>
          </p:cNvSpPr>
          <p:nvPr>
            <p:ph type="body" sz="quarter" idx="10"/>
          </p:nvPr>
        </p:nvSpPr>
        <p:spPr>
          <a:xfrm>
            <a:off x="269240" y="1760022"/>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Need for a DB that to seamlessly respond to massive scale and performance demands</a:t>
            </a:r>
          </a:p>
          <a:p>
            <a:pPr lvl="1">
              <a:spcBef>
                <a:spcPts val="1600"/>
              </a:spcBef>
              <a:spcAft>
                <a:spcPts val="0"/>
              </a:spcAft>
            </a:pPr>
            <a:r>
              <a:rPr lang="en-US" sz="1600">
                <a:latin typeface="Segoe UI Semilight" charset="0"/>
                <a:ea typeface="Segoe UI Semilight" charset="0"/>
                <a:cs typeface="Segoe UI Semilight" charset="0"/>
              </a:rPr>
              <a:t>Multi-player game play with low latency</a:t>
            </a:r>
          </a:p>
          <a:p>
            <a:pPr lvl="1">
              <a:spcBef>
                <a:spcPts val="1000"/>
              </a:spcBef>
              <a:spcAft>
                <a:spcPts val="0"/>
              </a:spcAft>
            </a:pPr>
            <a:r>
              <a:rPr lang="en-US" sz="1600">
                <a:latin typeface="Segoe UI Semilight" charset="0"/>
                <a:ea typeface="Segoe UI Semilight" charset="0"/>
                <a:cs typeface="Segoe UI Semilight" charset="0"/>
              </a:rPr>
              <a:t>Instant capacity scaling from launch onward</a:t>
            </a:r>
          </a:p>
          <a:p>
            <a:pPr lvl="1">
              <a:spcBef>
                <a:spcPts val="1000"/>
              </a:spcBef>
              <a:spcAft>
                <a:spcPts val="0"/>
              </a:spcAft>
            </a:pPr>
            <a:r>
              <a:rPr lang="en-US" sz="1600">
                <a:latin typeface="Segoe UI Semilight" charset="0"/>
                <a:ea typeface="Segoe UI Semilight" charset="0"/>
                <a:cs typeface="Segoe UI Semilight" charset="0"/>
              </a:rPr>
              <a:t>Uninterrupted global user experience </a:t>
            </a:r>
          </a:p>
        </p:txBody>
      </p:sp>
      <p:sp>
        <p:nvSpPr>
          <p:cNvPr id="2" name="Title 1"/>
          <p:cNvSpPr>
            <a:spLocks noGrp="1"/>
          </p:cNvSpPr>
          <p:nvPr>
            <p:ph type="title"/>
          </p:nvPr>
        </p:nvSpPr>
        <p:spPr>
          <a:xfrm>
            <a:off x="269240" y="289511"/>
            <a:ext cx="5265119" cy="1617666"/>
          </a:xfrm>
        </p:spPr>
        <p:txBody>
          <a:bodyPr/>
          <a:lstStyle/>
          <a:p>
            <a:r>
              <a:rPr lang="en-US"/>
              <a:t>Next Games RPG springs to life with Azure Cosmos DB</a:t>
            </a:r>
            <a:br>
              <a:rPr lang="en-US"/>
            </a:br>
            <a:endParaRPr lang="en-US"/>
          </a:p>
        </p:txBody>
      </p:sp>
      <p:grpSp>
        <p:nvGrpSpPr>
          <p:cNvPr id="4" name="Group 3"/>
          <p:cNvGrpSpPr/>
          <p:nvPr/>
        </p:nvGrpSpPr>
        <p:grpSpPr>
          <a:xfrm>
            <a:off x="6608516" y="1663058"/>
            <a:ext cx="5230245" cy="3421686"/>
            <a:chOff x="6608516" y="1663058"/>
            <a:chExt cx="5230245" cy="3421686"/>
          </a:xfrm>
        </p:grpSpPr>
        <p:cxnSp>
          <p:nvCxnSpPr>
            <p:cNvPr id="63" name="Straight Arrow Connector 62">
              <a:extLst>
                <a:ext uri="{FF2B5EF4-FFF2-40B4-BE49-F238E27FC236}">
                  <a16:creationId xmlns:a16="http://schemas.microsoft.com/office/drawing/2014/main" id="{335CBB84-5282-487B-8378-46FBB8611FCE}"/>
                </a:ext>
              </a:extLst>
            </p:cNvPr>
            <p:cNvCxnSpPr>
              <a:cxnSpLocks/>
            </p:cNvCxnSpPr>
            <p:nvPr/>
          </p:nvCxnSpPr>
          <p:spPr>
            <a:xfrm>
              <a:off x="6924977"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8D1A338B-59CC-49E9-802B-0E5142FFBFF0}"/>
                </a:ext>
              </a:extLst>
            </p:cNvPr>
            <p:cNvCxnSpPr>
              <a:cxnSpLocks/>
            </p:cNvCxnSpPr>
            <p:nvPr/>
          </p:nvCxnSpPr>
          <p:spPr>
            <a:xfrm>
              <a:off x="7861312"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EFF8FBF7-4A50-4644-AB42-9FECE59904F0}"/>
                </a:ext>
              </a:extLst>
            </p:cNvPr>
            <p:cNvCxnSpPr>
              <a:cxnSpLocks/>
            </p:cNvCxnSpPr>
            <p:nvPr/>
          </p:nvCxnSpPr>
          <p:spPr>
            <a:xfrm>
              <a:off x="9005395"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96F4A358-6625-4E44-9E0A-4BF525DD24B6}"/>
                </a:ext>
              </a:extLst>
            </p:cNvPr>
            <p:cNvCxnSpPr>
              <a:cxnSpLocks/>
            </p:cNvCxnSpPr>
            <p:nvPr/>
          </p:nvCxnSpPr>
          <p:spPr>
            <a:xfrm>
              <a:off x="10301156"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7" name="TextBox 66">
              <a:extLst>
                <a:ext uri="{FF2B5EF4-FFF2-40B4-BE49-F238E27FC236}">
                  <a16:creationId xmlns:a16="http://schemas.microsoft.com/office/drawing/2014/main" id="{7CD82196-43F9-42AE-8147-85103C4D3CBB}"/>
                </a:ext>
              </a:extLst>
            </p:cNvPr>
            <p:cNvSpPr txBox="1"/>
            <p:nvPr/>
          </p:nvSpPr>
          <p:spPr>
            <a:xfrm>
              <a:off x="8062199" y="3408878"/>
              <a:ext cx="1100103"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API Apps (Game backend)</a:t>
              </a:r>
            </a:p>
          </p:txBody>
        </p:sp>
        <p:sp>
          <p:nvSpPr>
            <p:cNvPr id="68" name="TextBox 67">
              <a:extLst>
                <a:ext uri="{FF2B5EF4-FFF2-40B4-BE49-F238E27FC236}">
                  <a16:creationId xmlns:a16="http://schemas.microsoft.com/office/drawing/2014/main" id="{E3285238-85F7-4820-933C-3D8EEBCD46BB}"/>
                </a:ext>
              </a:extLst>
            </p:cNvPr>
            <p:cNvSpPr txBox="1"/>
            <p:nvPr/>
          </p:nvSpPr>
          <p:spPr>
            <a:xfrm>
              <a:off x="9239830" y="3408878"/>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(Game database)</a:t>
              </a:r>
            </a:p>
          </p:txBody>
        </p:sp>
        <p:sp>
          <p:nvSpPr>
            <p:cNvPr id="69" name="TextBox 68">
              <a:extLst>
                <a:ext uri="{FF2B5EF4-FFF2-40B4-BE49-F238E27FC236}">
                  <a16:creationId xmlns:a16="http://schemas.microsoft.com/office/drawing/2014/main" id="{DD3561C0-0A79-4827-9BAF-40074A540135}"/>
                </a:ext>
              </a:extLst>
            </p:cNvPr>
            <p:cNvSpPr txBox="1"/>
            <p:nvPr/>
          </p:nvSpPr>
          <p:spPr>
            <a:xfrm>
              <a:off x="10545036" y="3408878"/>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HDInsight (Game analytics)</a:t>
              </a:r>
            </a:p>
          </p:txBody>
        </p:sp>
        <p:sp>
          <p:nvSpPr>
            <p:cNvPr id="70" name="TextBox 69">
              <a:extLst>
                <a:ext uri="{FF2B5EF4-FFF2-40B4-BE49-F238E27FC236}">
                  <a16:creationId xmlns:a16="http://schemas.microsoft.com/office/drawing/2014/main" id="{F2CCD287-C599-4C0B-849B-D36E57BD8E47}"/>
                </a:ext>
              </a:extLst>
            </p:cNvPr>
            <p:cNvSpPr txBox="1"/>
            <p:nvPr/>
          </p:nvSpPr>
          <p:spPr>
            <a:xfrm>
              <a:off x="10418225" y="4700023"/>
              <a:ext cx="1420536"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Notification Hub (Push notifications)</a:t>
              </a:r>
            </a:p>
          </p:txBody>
        </p:sp>
        <p:sp>
          <p:nvSpPr>
            <p:cNvPr id="71" name="TextBox 70">
              <a:extLst>
                <a:ext uri="{FF2B5EF4-FFF2-40B4-BE49-F238E27FC236}">
                  <a16:creationId xmlns:a16="http://schemas.microsoft.com/office/drawing/2014/main" id="{745D76AA-79D0-4831-9B89-565B1923C089}"/>
                </a:ext>
              </a:extLst>
            </p:cNvPr>
            <p:cNvSpPr txBox="1"/>
            <p:nvPr/>
          </p:nvSpPr>
          <p:spPr>
            <a:xfrm>
              <a:off x="9288111" y="4700023"/>
              <a:ext cx="108924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cxnSp>
          <p:nvCxnSpPr>
            <p:cNvPr id="72" name="Straight Arrow Connector 71">
              <a:extLst>
                <a:ext uri="{FF2B5EF4-FFF2-40B4-BE49-F238E27FC236}">
                  <a16:creationId xmlns:a16="http://schemas.microsoft.com/office/drawing/2014/main" id="{389A0842-2A16-4655-BFBA-4CAD6DDCAE13}"/>
                </a:ext>
              </a:extLst>
            </p:cNvPr>
            <p:cNvCxnSpPr>
              <a:cxnSpLocks/>
            </p:cNvCxnSpPr>
            <p:nvPr/>
          </p:nvCxnSpPr>
          <p:spPr>
            <a:xfrm>
              <a:off x="10301156" y="4438277"/>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2285A922-F00B-4862-BCF4-0CCD1351C798}"/>
                </a:ext>
              </a:extLst>
            </p:cNvPr>
            <p:cNvCxnSpPr>
              <a:cxnSpLocks/>
            </p:cNvCxnSpPr>
            <p:nvPr/>
          </p:nvCxnSpPr>
          <p:spPr>
            <a:xfrm>
              <a:off x="9832732" y="3861218"/>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E2560467-4600-4D3F-875E-572A586D98A5}"/>
                </a:ext>
              </a:extLst>
            </p:cNvPr>
            <p:cNvCxnSpPr>
              <a:cxnSpLocks/>
            </p:cNvCxnSpPr>
            <p:nvPr/>
          </p:nvCxnSpPr>
          <p:spPr>
            <a:xfrm>
              <a:off x="10301156" y="1934564"/>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Connector: Elbow 74">
              <a:extLst>
                <a:ext uri="{FF2B5EF4-FFF2-40B4-BE49-F238E27FC236}">
                  <a16:creationId xmlns:a16="http://schemas.microsoft.com/office/drawing/2014/main" id="{08A7AB2E-8212-479A-BC18-27D1E5897493}"/>
                </a:ext>
              </a:extLst>
            </p:cNvPr>
            <p:cNvCxnSpPr/>
            <p:nvPr/>
          </p:nvCxnSpPr>
          <p:spPr>
            <a:xfrm rot="5400000" flipH="1" flipV="1">
              <a:off x="8516375" y="2010110"/>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75">
              <a:extLst>
                <a:ext uri="{FF2B5EF4-FFF2-40B4-BE49-F238E27FC236}">
                  <a16:creationId xmlns:a16="http://schemas.microsoft.com/office/drawing/2014/main" id="{0A7B0578-5E4C-402B-B7C6-07903AA85CF1}"/>
                </a:ext>
              </a:extLst>
            </p:cNvPr>
            <p:cNvGrpSpPr/>
            <p:nvPr/>
          </p:nvGrpSpPr>
          <p:grpSpPr>
            <a:xfrm>
              <a:off x="10860558" y="2943934"/>
              <a:ext cx="535871" cy="397229"/>
              <a:chOff x="-2575176" y="-1203590"/>
              <a:chExt cx="3082012" cy="2284628"/>
            </a:xfrm>
            <a:solidFill>
              <a:schemeClr val="tx2"/>
            </a:solidFill>
          </p:grpSpPr>
          <p:sp>
            <p:nvSpPr>
              <p:cNvPr id="110" name="Freeform 42">
                <a:extLst>
                  <a:ext uri="{FF2B5EF4-FFF2-40B4-BE49-F238E27FC236}">
                    <a16:creationId xmlns:a16="http://schemas.microsoft.com/office/drawing/2014/main" id="{A0E2B17E-7A4D-41B3-8EBC-6C45D27CC88C}"/>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11" name="Freeform 43">
                <a:extLst>
                  <a:ext uri="{FF2B5EF4-FFF2-40B4-BE49-F238E27FC236}">
                    <a16:creationId xmlns:a16="http://schemas.microsoft.com/office/drawing/2014/main" id="{7DADA9C6-B2AB-4CE4-AA46-264739A420A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12" name="Freeform 44">
                <a:extLst>
                  <a:ext uri="{FF2B5EF4-FFF2-40B4-BE49-F238E27FC236}">
                    <a16:creationId xmlns:a16="http://schemas.microsoft.com/office/drawing/2014/main" id="{BD3F0C95-56FC-4835-AF54-892149375AB4}"/>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13" name="Freeform 45">
                <a:extLst>
                  <a:ext uri="{FF2B5EF4-FFF2-40B4-BE49-F238E27FC236}">
                    <a16:creationId xmlns:a16="http://schemas.microsoft.com/office/drawing/2014/main" id="{152EF235-20E5-4F47-8921-D78A3361AF89}"/>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grpSp>
          <p:nvGrpSpPr>
            <p:cNvPr id="77" name="Group 76">
              <a:extLst>
                <a:ext uri="{FF2B5EF4-FFF2-40B4-BE49-F238E27FC236}">
                  <a16:creationId xmlns:a16="http://schemas.microsoft.com/office/drawing/2014/main" id="{39E9A552-E1CC-44C0-98A9-700009E2C87D}"/>
                </a:ext>
              </a:extLst>
            </p:cNvPr>
            <p:cNvGrpSpPr/>
            <p:nvPr/>
          </p:nvGrpSpPr>
          <p:grpSpPr>
            <a:xfrm>
              <a:off x="10915014" y="1663058"/>
              <a:ext cx="426959" cy="380732"/>
              <a:chOff x="2488012" y="1320237"/>
              <a:chExt cx="4696415" cy="4187934"/>
            </a:xfrm>
          </p:grpSpPr>
          <p:sp>
            <p:nvSpPr>
              <p:cNvPr id="102" name="Hexagon 101">
                <a:extLst>
                  <a:ext uri="{FF2B5EF4-FFF2-40B4-BE49-F238E27FC236}">
                    <a16:creationId xmlns:a16="http://schemas.microsoft.com/office/drawing/2014/main" id="{904C0BCA-9796-4C11-A7E1-6175BC443640}"/>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103" name="Snip Single Corner Rectangle 26">
                <a:extLst>
                  <a:ext uri="{FF2B5EF4-FFF2-40B4-BE49-F238E27FC236}">
                    <a16:creationId xmlns:a16="http://schemas.microsoft.com/office/drawing/2014/main" id="{C6E7CF28-60DD-41E1-8C6A-5CDD570E39BF}"/>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8D920CC-AABC-4649-BFE0-67EDAA9BA4CF}"/>
                  </a:ext>
                </a:extLst>
              </p:cNvPr>
              <p:cNvGrpSpPr/>
              <p:nvPr/>
            </p:nvGrpSpPr>
            <p:grpSpPr>
              <a:xfrm>
                <a:off x="4271145" y="2716507"/>
                <a:ext cx="790235" cy="1472560"/>
                <a:chOff x="4917030" y="1019829"/>
                <a:chExt cx="123056" cy="229308"/>
              </a:xfrm>
            </p:grpSpPr>
            <p:sp>
              <p:nvSpPr>
                <p:cNvPr id="106" name="Freeform: Shape 105">
                  <a:extLst>
                    <a:ext uri="{FF2B5EF4-FFF2-40B4-BE49-F238E27FC236}">
                      <a16:creationId xmlns:a16="http://schemas.microsoft.com/office/drawing/2014/main" id="{8C23688C-4A2D-47E3-944A-856F1AB41366}"/>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54536639-C651-492E-AF50-3EB5B109E1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D62DB3FD-D19E-4961-A725-4F6ACFA211A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Shape 108">
                  <a:extLst>
                    <a:ext uri="{FF2B5EF4-FFF2-40B4-BE49-F238E27FC236}">
                      <a16:creationId xmlns:a16="http://schemas.microsoft.com/office/drawing/2014/main" id="{E46F0FE5-6CEF-474B-98BA-DD5CC941D37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5" name="Right Triangle 104">
                <a:extLst>
                  <a:ext uri="{FF2B5EF4-FFF2-40B4-BE49-F238E27FC236}">
                    <a16:creationId xmlns:a16="http://schemas.microsoft.com/office/drawing/2014/main" id="{B57711FF-0EC4-41BB-9A0C-22C23C377F68}"/>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78" name="Group 77">
              <a:extLst>
                <a:ext uri="{FF2B5EF4-FFF2-40B4-BE49-F238E27FC236}">
                  <a16:creationId xmlns:a16="http://schemas.microsoft.com/office/drawing/2014/main" id="{33BAF2C8-FC90-4373-BF88-8C92662AFBE6}"/>
                </a:ext>
              </a:extLst>
            </p:cNvPr>
            <p:cNvGrpSpPr/>
            <p:nvPr/>
          </p:nvGrpSpPr>
          <p:grpSpPr>
            <a:xfrm>
              <a:off x="9560107" y="2943934"/>
              <a:ext cx="545250" cy="469964"/>
              <a:chOff x="8376458" y="5925518"/>
              <a:chExt cx="1045926" cy="901512"/>
            </a:xfrm>
          </p:grpSpPr>
          <p:sp>
            <p:nvSpPr>
              <p:cNvPr id="98" name="Star: 4 Points 8">
                <a:extLst>
                  <a:ext uri="{FF2B5EF4-FFF2-40B4-BE49-F238E27FC236}">
                    <a16:creationId xmlns:a16="http://schemas.microsoft.com/office/drawing/2014/main" id="{597C5D33-E35B-4B7F-9485-C5DA0507D27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Star: 4 Points 8">
                <a:extLst>
                  <a:ext uri="{FF2B5EF4-FFF2-40B4-BE49-F238E27FC236}">
                    <a16:creationId xmlns:a16="http://schemas.microsoft.com/office/drawing/2014/main" id="{8833E169-B3B2-4CD9-852F-0283D622FB8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10F872FD-26D5-4258-AE39-2A864A35DA5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9">
                <a:extLst>
                  <a:ext uri="{FF2B5EF4-FFF2-40B4-BE49-F238E27FC236}">
                    <a16:creationId xmlns:a16="http://schemas.microsoft.com/office/drawing/2014/main" id="{B3941225-FB73-4FA0-B6E1-C14078EE5C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46842F6E-93E5-4381-BDFE-1D4B6B1E9264}"/>
                </a:ext>
              </a:extLst>
            </p:cNvPr>
            <p:cNvGrpSpPr/>
            <p:nvPr/>
          </p:nvGrpSpPr>
          <p:grpSpPr>
            <a:xfrm>
              <a:off x="7425427" y="3019225"/>
              <a:ext cx="369592" cy="369592"/>
              <a:chOff x="3355898" y="4646593"/>
              <a:chExt cx="536092" cy="536092"/>
            </a:xfrm>
          </p:grpSpPr>
          <p:sp>
            <p:nvSpPr>
              <p:cNvPr id="94" name="Freeform 216">
                <a:extLst>
                  <a:ext uri="{FF2B5EF4-FFF2-40B4-BE49-F238E27FC236}">
                    <a16:creationId xmlns:a16="http://schemas.microsoft.com/office/drawing/2014/main" id="{B2EDD30F-1981-4671-9E78-904E223D141C}"/>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37E53397-68F5-4C73-9270-B171AD0D62E0}"/>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339534B-0AD7-473A-BA46-05AF1237E7A9}"/>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2A6D66A-3655-4230-9E9E-16FFC0E08B27}"/>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431D389-9E4D-42CD-8F73-B26C1788C935}"/>
                </a:ext>
              </a:extLst>
            </p:cNvPr>
            <p:cNvGrpSpPr/>
            <p:nvPr/>
          </p:nvGrpSpPr>
          <p:grpSpPr>
            <a:xfrm>
              <a:off x="9593292" y="4258201"/>
              <a:ext cx="478880" cy="428307"/>
              <a:chOff x="6773175" y="404044"/>
              <a:chExt cx="802419" cy="717677"/>
            </a:xfrm>
          </p:grpSpPr>
          <p:sp>
            <p:nvSpPr>
              <p:cNvPr id="91" name="Freeform 24">
                <a:extLst>
                  <a:ext uri="{FF2B5EF4-FFF2-40B4-BE49-F238E27FC236}">
                    <a16:creationId xmlns:a16="http://schemas.microsoft.com/office/drawing/2014/main" id="{A4158E28-AD35-4120-A496-F6F3838AE20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Freeform 640">
                <a:extLst>
                  <a:ext uri="{FF2B5EF4-FFF2-40B4-BE49-F238E27FC236}">
                    <a16:creationId xmlns:a16="http://schemas.microsoft.com/office/drawing/2014/main" id="{071B774B-6C25-4627-A0B8-DF3F9E98590A}"/>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3" name="Freeform 28">
                <a:extLst>
                  <a:ext uri="{FF2B5EF4-FFF2-40B4-BE49-F238E27FC236}">
                    <a16:creationId xmlns:a16="http://schemas.microsoft.com/office/drawing/2014/main" id="{D4C85A9B-1F91-41E9-80AA-A089D16BB2C7}"/>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Freeform 5">
              <a:extLst>
                <a:ext uri="{FF2B5EF4-FFF2-40B4-BE49-F238E27FC236}">
                  <a16:creationId xmlns:a16="http://schemas.microsoft.com/office/drawing/2014/main" id="{83AC3D22-F8A5-4038-9ED1-C9E8AE0120D5}"/>
                </a:ext>
              </a:extLst>
            </p:cNvPr>
            <p:cNvSpPr>
              <a:spLocks noEditPoints="1"/>
            </p:cNvSpPr>
            <p:nvPr/>
          </p:nvSpPr>
          <p:spPr bwMode="auto">
            <a:xfrm>
              <a:off x="6608516" y="2992026"/>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83" name="Freeform 5">
              <a:extLst>
                <a:ext uri="{FF2B5EF4-FFF2-40B4-BE49-F238E27FC236}">
                  <a16:creationId xmlns:a16="http://schemas.microsoft.com/office/drawing/2014/main" id="{D13DF77D-2B26-4EC6-BAEB-4AD9A493726D}"/>
                </a:ext>
              </a:extLst>
            </p:cNvPr>
            <p:cNvSpPr>
              <a:spLocks/>
            </p:cNvSpPr>
            <p:nvPr/>
          </p:nvSpPr>
          <p:spPr bwMode="auto">
            <a:xfrm>
              <a:off x="8399387" y="2990957"/>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rgbClr val="F3F3F3"/>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72E7B104-412E-4F4B-9C20-BB0023769949}"/>
                </a:ext>
              </a:extLst>
            </p:cNvPr>
            <p:cNvGrpSpPr/>
            <p:nvPr/>
          </p:nvGrpSpPr>
          <p:grpSpPr>
            <a:xfrm>
              <a:off x="9539084" y="1775232"/>
              <a:ext cx="587297" cy="254447"/>
              <a:chOff x="9486900" y="1775232"/>
              <a:chExt cx="587297" cy="254447"/>
            </a:xfrm>
          </p:grpSpPr>
          <p:sp>
            <p:nvSpPr>
              <p:cNvPr id="87" name="Freeform 146">
                <a:extLst>
                  <a:ext uri="{FF2B5EF4-FFF2-40B4-BE49-F238E27FC236}">
                    <a16:creationId xmlns:a16="http://schemas.microsoft.com/office/drawing/2014/main" id="{B5632094-98DF-4C59-850E-8109075AE873}"/>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269D51E1-DD49-4DA5-9334-62FC129750BF}"/>
                  </a:ext>
                </a:extLst>
              </p:cNvPr>
              <p:cNvCxnSpPr>
                <a:stCxn id="87"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9DB7E27-BA69-4AFA-8270-4AEBB12DE448}"/>
                  </a:ext>
                </a:extLst>
              </p:cNvPr>
              <p:cNvCxnSpPr>
                <a:cxnSpLocks/>
                <a:stCxn id="87"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6E95B8D-FE40-4140-A2AB-F9C0C0F0AAF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02A8C9B1-018A-4771-B76E-1B2C83DFCBDD}"/>
                </a:ext>
              </a:extLst>
            </p:cNvPr>
            <p:cNvSpPr txBox="1"/>
            <p:nvPr/>
          </p:nvSpPr>
          <p:spPr>
            <a:xfrm>
              <a:off x="9239830" y="2062680"/>
              <a:ext cx="116691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CDN</a:t>
              </a:r>
            </a:p>
          </p:txBody>
        </p:sp>
        <p:sp>
          <p:nvSpPr>
            <p:cNvPr id="86" name="TextBox 85">
              <a:extLst>
                <a:ext uri="{FF2B5EF4-FFF2-40B4-BE49-F238E27FC236}">
                  <a16:creationId xmlns:a16="http://schemas.microsoft.com/office/drawing/2014/main" id="{49EDD961-CC88-4A83-B3FF-11B695A8A136}"/>
                </a:ext>
              </a:extLst>
            </p:cNvPr>
            <p:cNvSpPr txBox="1"/>
            <p:nvPr/>
          </p:nvSpPr>
          <p:spPr>
            <a:xfrm>
              <a:off x="10545036" y="2062680"/>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(Game files)</a:t>
              </a:r>
            </a:p>
          </p:txBody>
        </p:sp>
        <p:sp>
          <p:nvSpPr>
            <p:cNvPr id="58" name="speech_2">
              <a:extLst>
                <a:ext uri="{FF2B5EF4-FFF2-40B4-BE49-F238E27FC236}">
                  <a16:creationId xmlns:a16="http://schemas.microsoft.com/office/drawing/2014/main" id="{D1A04043-30AB-4C5D-9440-69C766DCCE6F}"/>
                </a:ext>
              </a:extLst>
            </p:cNvPr>
            <p:cNvSpPr>
              <a:spLocks noChangeAspect="1" noEditPoints="1"/>
            </p:cNvSpPr>
            <p:nvPr/>
          </p:nvSpPr>
          <p:spPr bwMode="auto">
            <a:xfrm flipH="1">
              <a:off x="10906919" y="4279421"/>
              <a:ext cx="420146" cy="37324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8" name="Straight Arrow Connector 7"/>
            <p:cNvCxnSpPr/>
            <p:nvPr/>
          </p:nvCxnSpPr>
          <p:spPr>
            <a:xfrm>
              <a:off x="10906919" y="4365033"/>
              <a:ext cx="367476" cy="0"/>
            </a:xfrm>
            <a:prstGeom prst="straightConnector1">
              <a:avLst/>
            </a:prstGeom>
            <a:ln w="12700">
              <a:solidFill>
                <a:srgbClr val="0177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10958078" y="4466044"/>
              <a:ext cx="367476" cy="0"/>
            </a:xfrm>
            <a:prstGeom prst="straightConnector1">
              <a:avLst/>
            </a:prstGeom>
            <a:ln w="12700">
              <a:solidFill>
                <a:srgbClr val="0177D7"/>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59250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7" name="Group 6"/>
          <p:cNvGrpSpPr/>
          <p:nvPr/>
        </p:nvGrpSpPr>
        <p:grpSpPr>
          <a:xfrm>
            <a:off x="2552812" y="2230668"/>
            <a:ext cx="2082409" cy="3543358"/>
            <a:chOff x="2552812" y="2230668"/>
            <a:chExt cx="2082409" cy="3543358"/>
          </a:xfrm>
        </p:grpSpPr>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latin typeface="Segoe UI Semilight" charset="0"/>
                  <a:ea typeface="Segoe UI Semilight" charset="0"/>
                  <a:cs typeface="Segoe UI Semilight" charset="0"/>
                </a:rPr>
                <a:t>De</a:t>
              </a:r>
              <a:r>
                <a:rPr lang="en-US" sz="1600">
                  <a:gradFill>
                    <a:gsLst>
                      <a:gs pos="2917">
                        <a:schemeClr val="tx1"/>
                      </a:gs>
                      <a:gs pos="30000">
                        <a:schemeClr val="tx1"/>
                      </a:gs>
                    </a:gsLst>
                    <a:lin ang="5400000" scaled="0"/>
                  </a:gradFill>
                </a:rPr>
                <a:t>liver </a:t>
              </a:r>
              <a:r>
                <a:rPr lang="en-US" sz="1600">
                  <a:solidFill>
                    <a:schemeClr val="tx2"/>
                  </a:solidFill>
                </a:rPr>
                <a:t>massive storage/throughput scalability </a:t>
              </a:r>
              <a:r>
                <a:rPr lang="en-US" sz="160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C45234-B324-43BD-B2BA-BD1DA68FA9A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22029BD-33A3-4414-9B9B-9909B99D6F02}"/>
              </a:ext>
            </a:extLst>
          </p:cNvPr>
          <p:cNvSpPr/>
          <p:nvPr/>
        </p:nvSpPr>
        <p:spPr bwMode="auto">
          <a:xfrm>
            <a:off x="-99754" y="0"/>
            <a:ext cx="10981113" cy="6858000"/>
          </a:xfrm>
          <a:prstGeom prst="rect">
            <a:avLst/>
          </a:prstGeom>
          <a:gradFill flip="none" rotWithShape="1">
            <a:gsLst>
              <a:gs pos="55000">
                <a:srgbClr val="FFFFFF">
                  <a:alpha val="50000"/>
                </a:srgbClr>
              </a:gs>
              <a:gs pos="0">
                <a:schemeClr val="bg1"/>
              </a:gs>
              <a:gs pos="81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4" name="Rectangle 3"/>
          <p:cNvSpPr/>
          <p:nvPr/>
        </p:nvSpPr>
        <p:spPr>
          <a:xfrm>
            <a:off x="269240" y="3696773"/>
            <a:ext cx="6652669" cy="353943"/>
          </a:xfrm>
          <a:prstGeom prst="rect">
            <a:avLst/>
          </a:prstGeom>
        </p:spPr>
        <p:txBody>
          <a:bodyPr wrap="square" lIns="91440" tIns="0" rIns="91440" bIns="45720">
            <a:spAutoFit/>
          </a:bodyPr>
          <a:lstStyle/>
          <a:p>
            <a:r>
              <a:rPr lang="en-US" sz="2000" spc="80">
                <a:latin typeface="Segoe UI Semibold" charset="0"/>
                <a:ea typeface="Segoe UI Semibold" charset="0"/>
                <a:cs typeface="Segoe UI Semibold" charset="0"/>
              </a:rPr>
              <a:t>     </a:t>
            </a:r>
            <a:r>
              <a:rPr lang="en-US" sz="1600" spc="80">
                <a:latin typeface="Segoe UI Semibold" charset="0"/>
                <a:ea typeface="Segoe UI Semibold" charset="0"/>
                <a:cs typeface="Segoe UI Semibold" charset="0"/>
              </a:rPr>
              <a:t>Start free at </a:t>
            </a:r>
            <a:r>
              <a:rPr lang="en-US" sz="1600" b="1" spc="80">
                <a:latin typeface="Segoe UI Semibold" charset="0"/>
                <a:ea typeface="Segoe UI Semibold" charset="0"/>
                <a:cs typeface="Segoe UI Semibold" charset="0"/>
              </a:rPr>
              <a:t>www.AzureCosmosDB.com </a:t>
            </a:r>
            <a:r>
              <a:rPr lang="en-US" sz="1600" spc="80">
                <a:latin typeface="Segoe UI Semilight" charset="0"/>
                <a:ea typeface="Segoe UI Semilight" charset="0"/>
                <a:cs typeface="Segoe UI Semilight" charset="0"/>
              </a:rPr>
              <a:t> </a:t>
            </a:r>
          </a:p>
        </p:txBody>
      </p:sp>
      <p:sp>
        <p:nvSpPr>
          <p:cNvPr id="7" name="Title 1">
            <a:extLst>
              <a:ext uri="{FF2B5EF4-FFF2-40B4-BE49-F238E27FC236}">
                <a16:creationId xmlns:a16="http://schemas.microsoft.com/office/drawing/2014/main" id="{EC727531-7964-4004-99CF-EC5E700445BC}"/>
              </a:ext>
            </a:extLst>
          </p:cNvPr>
          <p:cNvSpPr txBox="1">
            <a:spLocks/>
          </p:cNvSpPr>
          <p:nvPr/>
        </p:nvSpPr>
        <p:spPr>
          <a:xfrm>
            <a:off x="269240" y="2219229"/>
            <a:ext cx="7279041" cy="477054"/>
          </a:xfrm>
          <a:prstGeom prst="rect">
            <a:avLst/>
          </a:prstGeom>
        </p:spPr>
        <p:txBody>
          <a:bodyPr vert="horz" wrap="square" lIns="91440" tIns="0" rIns="91440" bIns="45720" rtlCol="0" anchor="t">
            <a:sp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algn="l">
              <a:lnSpc>
                <a:spcPct val="100000"/>
              </a:lnSpc>
              <a:spcBef>
                <a:spcPts val="1800"/>
              </a:spcBef>
            </a:pPr>
            <a:r>
              <a:rPr lang="en-US" cap="none" spc="150"/>
              <a:t>WELCOME TO AZURE COSMOS DB</a:t>
            </a:r>
          </a:p>
        </p:txBody>
      </p:sp>
      <p:sp>
        <p:nvSpPr>
          <p:cNvPr id="9" name="Freeform 9"/>
          <p:cNvSpPr>
            <a:spLocks noEditPoints="1"/>
          </p:cNvSpPr>
          <p:nvPr/>
        </p:nvSpPr>
        <p:spPr bwMode="black">
          <a:xfrm>
            <a:off x="371628" y="3749773"/>
            <a:ext cx="264867" cy="26587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177D7"/>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177D7"/>
              </a:solidFill>
              <a:latin typeface="Calibri"/>
            </a:endParaRPr>
          </a:p>
        </p:txBody>
      </p:sp>
    </p:spTree>
    <p:extLst>
      <p:ext uri="{BB962C8B-B14F-4D97-AF65-F5344CB8AC3E}">
        <p14:creationId xmlns:p14="http://schemas.microsoft.com/office/powerpoint/2010/main" val="124810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907D0-12FA-4E56-B56A-0ED855F3FED0}"/>
              </a:ext>
            </a:extLst>
          </p:cNvPr>
          <p:cNvSpPr>
            <a:spLocks noGrp="1"/>
          </p:cNvSpPr>
          <p:nvPr>
            <p:ph type="body" sz="quarter" idx="10"/>
          </p:nvPr>
        </p:nvSpPr>
        <p:spPr>
          <a:xfrm>
            <a:off x="269240" y="1189177"/>
            <a:ext cx="11653523" cy="6069354"/>
          </a:xfrm>
        </p:spPr>
        <p:txBody>
          <a:bodyPr vert="horz" wrap="square" lIns="146304" tIns="91440" rIns="146304" bIns="91440" rtlCol="0" anchor="t">
            <a:spAutoFit/>
          </a:bodyPr>
          <a:lstStyle/>
          <a:p>
            <a:pPr marL="0" indent="0" algn="ctr">
              <a:buNone/>
            </a:pPr>
            <a:r>
              <a:rPr lang="en-US" sz="3200" b="1">
                <a:latin typeface="Segoe UI Semilight"/>
                <a:cs typeface="Segoe UI Semilight"/>
                <a:hlinkClick r:id="rId3"/>
              </a:rPr>
              <a:t>https://aka.ms/CosmosIOTLab</a:t>
            </a:r>
            <a:endParaRPr lang="en-US" sz="3200" b="1">
              <a:latin typeface="Segoe UI Semilight"/>
              <a:cs typeface="Segoe UI Semilight"/>
            </a:endParaRPr>
          </a:p>
          <a:p>
            <a:pPr marL="335915" indent="-335915"/>
            <a:endParaRPr lang="en-US"/>
          </a:p>
          <a:p>
            <a:pPr marL="335915" indent="-335915"/>
            <a:r>
              <a:rPr lang="en-US">
                <a:latin typeface="Segoe UI Semilight"/>
                <a:cs typeface="Segoe UI Semilight"/>
              </a:rPr>
              <a:t>If you need a subscription/environment:</a:t>
            </a:r>
          </a:p>
          <a:p>
            <a:pPr marL="572135" lvl="1" indent="-236220"/>
            <a:r>
              <a:rPr lang="en-US" sz="2400"/>
              <a:t>Sign-Up Link</a:t>
            </a:r>
            <a:r>
              <a:rPr lang="en-US" sz="2200"/>
              <a:t>: </a:t>
            </a:r>
            <a:r>
              <a:rPr lang="en-US" sz="2200">
                <a:hlinkClick r:id="rId4"/>
              </a:rPr>
              <a:t>http://bit.ly/3bVvIss</a:t>
            </a:r>
            <a:endParaRPr lang="en-US" sz="2200"/>
          </a:p>
          <a:p>
            <a:pPr marL="572135" lvl="1" indent="-236220"/>
            <a:r>
              <a:rPr lang="en-US" sz="2400"/>
              <a:t>Activation Code: ACTIVATE5890</a:t>
            </a:r>
            <a:endParaRPr lang="en-US" sz="2400" b="1">
              <a:cs typeface="Segoe UI Semilight"/>
            </a:endParaRPr>
          </a:p>
          <a:p>
            <a:pPr marL="0" indent="0">
              <a:buNone/>
            </a:pPr>
            <a:endParaRPr lang="en-US" b="1"/>
          </a:p>
          <a:p>
            <a:pPr marL="0" indent="0">
              <a:buNone/>
            </a:pPr>
            <a:r>
              <a:rPr lang="en-US"/>
              <a:t>Click “Launch Lab”</a:t>
            </a:r>
            <a:endParaRPr lang="en-US" b="1"/>
          </a:p>
          <a:p>
            <a:pPr marL="0" indent="0">
              <a:buNone/>
            </a:pPr>
            <a:endParaRPr lang="en-US" b="1"/>
          </a:p>
          <a:p>
            <a:r>
              <a:rPr lang="en-US"/>
              <a:t>WIFI: </a:t>
            </a:r>
            <a:r>
              <a:rPr lang="en-US" b="1" err="1"/>
              <a:t>Cliftons</a:t>
            </a:r>
            <a:r>
              <a:rPr lang="en-US" b="1"/>
              <a:t> Training</a:t>
            </a:r>
            <a:r>
              <a:rPr lang="en-US"/>
              <a:t>; </a:t>
            </a:r>
            <a:r>
              <a:rPr lang="en-US" b="1"/>
              <a:t>AKL@TR4-07</a:t>
            </a:r>
          </a:p>
          <a:p>
            <a:pPr marL="0" indent="0" algn="ctr">
              <a:buNone/>
            </a:pPr>
            <a:endParaRPr lang="en-US" b="1" u="sng"/>
          </a:p>
          <a:p>
            <a:pPr marL="0" indent="0" algn="ctr">
              <a:buNone/>
            </a:pPr>
            <a:r>
              <a:rPr lang="en-US" sz="2800" b="1" u="sng"/>
              <a:t>Make sure to save Azure Portal and VM access credentials</a:t>
            </a:r>
          </a:p>
          <a:p>
            <a:endParaRPr lang="en-US"/>
          </a:p>
          <a:p>
            <a:pPr marL="0" indent="0">
              <a:buNone/>
            </a:pPr>
            <a:endParaRPr lang="en-US" b="1"/>
          </a:p>
        </p:txBody>
      </p:sp>
      <p:sp>
        <p:nvSpPr>
          <p:cNvPr id="3" name="Title 2">
            <a:extLst>
              <a:ext uri="{FF2B5EF4-FFF2-40B4-BE49-F238E27FC236}">
                <a16:creationId xmlns:a16="http://schemas.microsoft.com/office/drawing/2014/main" id="{04279608-2379-4BD5-8534-0497FD6C672A}"/>
              </a:ext>
            </a:extLst>
          </p:cNvPr>
          <p:cNvSpPr>
            <a:spLocks noGrp="1"/>
          </p:cNvSpPr>
          <p:nvPr>
            <p:ph type="title"/>
          </p:nvPr>
        </p:nvSpPr>
        <p:spPr/>
        <p:txBody>
          <a:bodyPr/>
          <a:lstStyle/>
          <a:p>
            <a:r>
              <a:rPr lang="en-US"/>
              <a:t>Lab: Run Setup scripts </a:t>
            </a:r>
          </a:p>
        </p:txBody>
      </p:sp>
    </p:spTree>
    <p:extLst>
      <p:ext uri="{BB962C8B-B14F-4D97-AF65-F5344CB8AC3E}">
        <p14:creationId xmlns:p14="http://schemas.microsoft.com/office/powerpoint/2010/main" val="8272980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907D0-12FA-4E56-B56A-0ED855F3FED0}"/>
              </a:ext>
            </a:extLst>
          </p:cNvPr>
          <p:cNvSpPr>
            <a:spLocks noGrp="1"/>
          </p:cNvSpPr>
          <p:nvPr>
            <p:ph type="body" sz="quarter" idx="10"/>
          </p:nvPr>
        </p:nvSpPr>
        <p:spPr>
          <a:xfrm>
            <a:off x="269240" y="1189177"/>
            <a:ext cx="11653523" cy="5552289"/>
          </a:xfrm>
        </p:spPr>
        <p:txBody>
          <a:bodyPr/>
          <a:lstStyle/>
          <a:p>
            <a:pPr marL="0" indent="0" algn="ctr">
              <a:buNone/>
            </a:pPr>
            <a:r>
              <a:rPr lang="en-US" sz="3200" b="1" dirty="0"/>
              <a:t>”</a:t>
            </a:r>
          </a:p>
          <a:p>
            <a:endParaRPr lang="en-US" dirty="0"/>
          </a:p>
          <a:p>
            <a:r>
              <a:rPr lang="en-US" dirty="0"/>
              <a:t>If you need a subscription/environment:</a:t>
            </a:r>
          </a:p>
          <a:p>
            <a:pPr lvl="1"/>
            <a:r>
              <a:rPr lang="en-US" sz="2400" dirty="0"/>
              <a:t>Sign-Up Link: </a:t>
            </a:r>
            <a:r>
              <a:rPr lang="en-US" sz="2400" u="sng" dirty="0"/>
              <a:t>aka.ms/</a:t>
            </a:r>
            <a:r>
              <a:rPr lang="en-US" sz="2400" u="sng" dirty="0" err="1"/>
              <a:t>CosmosLabLink</a:t>
            </a:r>
            <a:endParaRPr lang="en-US" sz="2400" u="sng" dirty="0"/>
          </a:p>
          <a:p>
            <a:pPr lvl="1"/>
            <a:r>
              <a:rPr lang="en-US" sz="2400" dirty="0"/>
              <a:t>Activation Code: ACTIVATE5902</a:t>
            </a:r>
            <a:endParaRPr lang="en-US" sz="2400" b="1" dirty="0"/>
          </a:p>
          <a:p>
            <a:r>
              <a:rPr lang="en-US" dirty="0"/>
              <a:t>Click “Launch Lab”</a:t>
            </a:r>
          </a:p>
          <a:p>
            <a:endParaRPr lang="en-US" dirty="0"/>
          </a:p>
          <a:p>
            <a:pPr marL="0" indent="0" algn="ctr">
              <a:buNone/>
            </a:pPr>
            <a:endParaRPr lang="en-US" sz="3600" b="1" u="sng" dirty="0"/>
          </a:p>
          <a:p>
            <a:pPr marL="0" indent="0" algn="ctr">
              <a:buNone/>
            </a:pPr>
            <a:r>
              <a:rPr lang="en-US" sz="3600" b="1" u="sng" dirty="0"/>
              <a:t>Make sure to save Azure Portal and VM access credentials</a:t>
            </a:r>
          </a:p>
          <a:p>
            <a:endParaRPr lang="en-US" dirty="0"/>
          </a:p>
          <a:p>
            <a:endParaRPr lang="en-US" dirty="0"/>
          </a:p>
        </p:txBody>
      </p:sp>
      <p:sp>
        <p:nvSpPr>
          <p:cNvPr id="3" name="Title 2">
            <a:extLst>
              <a:ext uri="{FF2B5EF4-FFF2-40B4-BE49-F238E27FC236}">
                <a16:creationId xmlns:a16="http://schemas.microsoft.com/office/drawing/2014/main" id="{04279608-2379-4BD5-8534-0497FD6C672A}"/>
              </a:ext>
            </a:extLst>
          </p:cNvPr>
          <p:cNvSpPr>
            <a:spLocks noGrp="1"/>
          </p:cNvSpPr>
          <p:nvPr>
            <p:ph type="title"/>
          </p:nvPr>
        </p:nvSpPr>
        <p:spPr/>
        <p:txBody>
          <a:bodyPr/>
          <a:lstStyle/>
          <a:p>
            <a:r>
              <a:rPr lang="en-US"/>
              <a:t>Lab: Run Setup scripts </a:t>
            </a:r>
          </a:p>
        </p:txBody>
      </p:sp>
    </p:spTree>
    <p:extLst>
      <p:ext uri="{BB962C8B-B14F-4D97-AF65-F5344CB8AC3E}">
        <p14:creationId xmlns:p14="http://schemas.microsoft.com/office/powerpoint/2010/main" val="3367080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p:txBody>
          <a:bodyPr/>
          <a:lstStyle/>
          <a:p>
            <a:r>
              <a:rPr lang="en-US"/>
              <a:t>What are Request Units (RUs)?</a:t>
            </a:r>
          </a:p>
        </p:txBody>
      </p:sp>
    </p:spTree>
    <p:extLst>
      <p:ext uri="{BB962C8B-B14F-4D97-AF65-F5344CB8AC3E}">
        <p14:creationId xmlns:p14="http://schemas.microsoft.com/office/powerpoint/2010/main" val="294828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71F3-4C41-4490-B888-260D8BC4003D}"/>
              </a:ext>
            </a:extLst>
          </p:cNvPr>
          <p:cNvSpPr>
            <a:spLocks noGrp="1"/>
          </p:cNvSpPr>
          <p:nvPr>
            <p:ph type="title"/>
          </p:nvPr>
        </p:nvSpPr>
        <p:spPr/>
        <p:txBody>
          <a:bodyPr/>
          <a:lstStyle/>
          <a:p>
            <a:r>
              <a:rPr lang="en-US"/>
              <a:t>What are Request Units (RUs)?</a:t>
            </a:r>
          </a:p>
        </p:txBody>
      </p:sp>
      <p:sp>
        <p:nvSpPr>
          <p:cNvPr id="3" name="Content Placeholder 2">
            <a:extLst>
              <a:ext uri="{FF2B5EF4-FFF2-40B4-BE49-F238E27FC236}">
                <a16:creationId xmlns:a16="http://schemas.microsoft.com/office/drawing/2014/main" id="{5BFED021-84CF-418E-884D-3B63DA71B2E2}"/>
              </a:ext>
            </a:extLst>
          </p:cNvPr>
          <p:cNvSpPr>
            <a:spLocks noGrp="1"/>
          </p:cNvSpPr>
          <p:nvPr>
            <p:ph sz="quarter" idx="10"/>
          </p:nvPr>
        </p:nvSpPr>
        <p:spPr>
          <a:xfrm>
            <a:off x="584200" y="1435100"/>
            <a:ext cx="11018838" cy="4998291"/>
          </a:xfrm>
        </p:spPr>
        <p:txBody>
          <a:bodyPr/>
          <a:lstStyle/>
          <a:p>
            <a:r>
              <a:rPr lang="en-US"/>
              <a:t>In Cosmos DB, expected performance must be </a:t>
            </a:r>
            <a:r>
              <a:rPr lang="en-US" b="1"/>
              <a:t>provisioned</a:t>
            </a:r>
          </a:p>
          <a:p>
            <a:pPr lvl="1"/>
            <a:endParaRPr lang="en-US"/>
          </a:p>
          <a:p>
            <a:r>
              <a:rPr lang="en-US"/>
              <a:t>Expressed in </a:t>
            </a:r>
            <a:r>
              <a:rPr lang="en-US" b="1"/>
              <a:t>Request Units per second </a:t>
            </a:r>
            <a:r>
              <a:rPr lang="en-US"/>
              <a:t>(RU/s)</a:t>
            </a:r>
          </a:p>
          <a:p>
            <a:pPr lvl="1"/>
            <a:r>
              <a:rPr lang="en-US"/>
              <a:t>Represents the "cost" of a request in terms of CPU, memory and I/O</a:t>
            </a:r>
          </a:p>
          <a:p>
            <a:pPr lvl="1"/>
            <a:endParaRPr lang="en-US"/>
          </a:p>
          <a:p>
            <a:r>
              <a:rPr lang="en-US"/>
              <a:t>Performance can be provisioned:</a:t>
            </a:r>
          </a:p>
          <a:p>
            <a:pPr lvl="1"/>
            <a:r>
              <a:rPr lang="en-US"/>
              <a:t>at the database-level</a:t>
            </a:r>
          </a:p>
          <a:p>
            <a:pPr lvl="1"/>
            <a:r>
              <a:rPr lang="en-US"/>
              <a:t>at the collection-level</a:t>
            </a:r>
          </a:p>
          <a:p>
            <a:pPr lvl="1"/>
            <a:r>
              <a:rPr lang="en-US"/>
              <a:t>or both</a:t>
            </a:r>
          </a:p>
          <a:p>
            <a:pPr lvl="1"/>
            <a:endParaRPr lang="en-US"/>
          </a:p>
          <a:p>
            <a:r>
              <a:rPr lang="en-US"/>
              <a:t>Provisioned performance </a:t>
            </a:r>
            <a:r>
              <a:rPr lang="en-US" b="1"/>
              <a:t>can be </a:t>
            </a:r>
            <a:br>
              <a:rPr lang="en-US" b="1"/>
            </a:br>
            <a:r>
              <a:rPr lang="en-US" b="1"/>
              <a:t>changed programmatically </a:t>
            </a:r>
            <a:r>
              <a:rPr lang="en-US"/>
              <a:t>with API calls</a:t>
            </a:r>
          </a:p>
        </p:txBody>
      </p:sp>
      <p:pic>
        <p:nvPicPr>
          <p:cNvPr id="5" name="Picture 4">
            <a:extLst>
              <a:ext uri="{FF2B5EF4-FFF2-40B4-BE49-F238E27FC236}">
                <a16:creationId xmlns:a16="http://schemas.microsoft.com/office/drawing/2014/main" id="{8671D132-7B69-4ECD-BB09-BCCD69D1D102}"/>
              </a:ext>
            </a:extLst>
          </p:cNvPr>
          <p:cNvPicPr>
            <a:picLocks noChangeAspect="1"/>
          </p:cNvPicPr>
          <p:nvPr/>
        </p:nvPicPr>
        <p:blipFill>
          <a:blip r:embed="rId3"/>
          <a:stretch>
            <a:fillRect/>
          </a:stretch>
        </p:blipFill>
        <p:spPr>
          <a:xfrm>
            <a:off x="7675466" y="5492661"/>
            <a:ext cx="4048690" cy="876422"/>
          </a:xfrm>
          <a:prstGeom prst="rect">
            <a:avLst/>
          </a:prstGeom>
          <a:ln>
            <a:solidFill>
              <a:schemeClr val="accent1"/>
            </a:solidFill>
          </a:ln>
          <a:effectLst>
            <a:outerShdw blurRad="292100" dist="38100" dir="2700000" algn="tl" rotWithShape="0">
              <a:srgbClr val="333333">
                <a:alpha val="65000"/>
              </a:srgbClr>
            </a:outerShdw>
          </a:effectLst>
        </p:spPr>
      </p:pic>
    </p:spTree>
    <p:extLst>
      <p:ext uri="{BB962C8B-B14F-4D97-AF65-F5344CB8AC3E}">
        <p14:creationId xmlns:p14="http://schemas.microsoft.com/office/powerpoint/2010/main" val="188909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fade">
                                      <p:cBhvr>
                                        <p:cTn id="19" dur="500"/>
                                        <p:tgtEl>
                                          <p:spTgt spid="3">
                                            <p:txEl>
                                              <p:pRg st="10" end="1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EA31-4E8F-4CDE-8DD9-A1669A9584F5}"/>
              </a:ext>
            </a:extLst>
          </p:cNvPr>
          <p:cNvSpPr>
            <a:spLocks noGrp="1"/>
          </p:cNvSpPr>
          <p:nvPr>
            <p:ph type="title"/>
          </p:nvPr>
        </p:nvSpPr>
        <p:spPr/>
        <p:txBody>
          <a:bodyPr/>
          <a:lstStyle/>
          <a:p>
            <a:r>
              <a:rPr lang="en-US"/>
              <a:t>What are Request Units (RUs)?</a:t>
            </a:r>
          </a:p>
        </p:txBody>
      </p:sp>
      <p:sp>
        <p:nvSpPr>
          <p:cNvPr id="4" name="Text Placeholder 1">
            <a:extLst>
              <a:ext uri="{FF2B5EF4-FFF2-40B4-BE49-F238E27FC236}">
                <a16:creationId xmlns:a16="http://schemas.microsoft.com/office/drawing/2014/main" id="{DEFC5A74-F9E0-4C47-B27B-D07D03E500F4}"/>
              </a:ext>
            </a:extLst>
          </p:cNvPr>
          <p:cNvSpPr txBox="1">
            <a:spLocks/>
          </p:cNvSpPr>
          <p:nvPr/>
        </p:nvSpPr>
        <p:spPr>
          <a:xfrm>
            <a:off x="603358" y="1411103"/>
            <a:ext cx="6273452" cy="3412857"/>
          </a:xfrm>
          <a:prstGeom prst="rect">
            <a:avLst/>
          </a:prstGeom>
        </p:spPr>
        <p:txBody>
          <a:bodyPr vert="horz" wrap="square" lIns="146304" tIns="91440" rIns="146304" bIns="9144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Segoe UI Semibold"/>
              </a:rPr>
              <a:t>Each request consumes # of RU</a:t>
            </a: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1 RU = 1 read of 1 KB document</a:t>
            </a: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5 RU = 1 write of a 1KB document</a:t>
            </a: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Query: Depends on query &amp; documents involved</a:t>
            </a: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(Indexing also affects RU cost)</a:t>
            </a:r>
          </a:p>
        </p:txBody>
      </p:sp>
      <p:sp>
        <p:nvSpPr>
          <p:cNvPr id="5" name="Rectangle 4">
            <a:extLst>
              <a:ext uri="{FF2B5EF4-FFF2-40B4-BE49-F238E27FC236}">
                <a16:creationId xmlns:a16="http://schemas.microsoft.com/office/drawing/2014/main" id="{71535CFD-A57B-40B4-BD73-D6300F8D13D5}"/>
              </a:ext>
            </a:extLst>
          </p:cNvPr>
          <p:cNvSpPr/>
          <p:nvPr/>
        </p:nvSpPr>
        <p:spPr bwMode="auto">
          <a:xfrm>
            <a:off x="6698429" y="141926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GET</a:t>
            </a:r>
          </a:p>
        </p:txBody>
      </p:sp>
      <p:cxnSp>
        <p:nvCxnSpPr>
          <p:cNvPr id="6" name="Straight Arrow Connector 5">
            <a:extLst>
              <a:ext uri="{FF2B5EF4-FFF2-40B4-BE49-F238E27FC236}">
                <a16:creationId xmlns:a16="http://schemas.microsoft.com/office/drawing/2014/main" id="{DADCC9FD-501C-41D0-9341-AEF07B9E1689}"/>
              </a:ext>
            </a:extLst>
          </p:cNvPr>
          <p:cNvCxnSpPr>
            <a:cxnSpLocks/>
            <a:stCxn id="5" idx="3"/>
            <a:endCxn id="318" idx="1"/>
          </p:cNvCxnSpPr>
          <p:nvPr/>
        </p:nvCxnSpPr>
        <p:spPr>
          <a:xfrm>
            <a:off x="7912370" y="1693998"/>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C7B0D18-C14F-4ED6-88A2-87C3C27D2567}"/>
              </a:ext>
            </a:extLst>
          </p:cNvPr>
          <p:cNvSpPr/>
          <p:nvPr/>
        </p:nvSpPr>
        <p:spPr bwMode="auto">
          <a:xfrm>
            <a:off x="6698429" y="2508195"/>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POST</a:t>
            </a:r>
          </a:p>
        </p:txBody>
      </p:sp>
      <p:cxnSp>
        <p:nvCxnSpPr>
          <p:cNvPr id="8" name="Straight Arrow Connector 7">
            <a:extLst>
              <a:ext uri="{FF2B5EF4-FFF2-40B4-BE49-F238E27FC236}">
                <a16:creationId xmlns:a16="http://schemas.microsoft.com/office/drawing/2014/main" id="{BFFC65C4-5404-4732-B47B-90131A14FF83}"/>
              </a:ext>
            </a:extLst>
          </p:cNvPr>
          <p:cNvCxnSpPr>
            <a:cxnSpLocks/>
            <a:stCxn id="7" idx="3"/>
          </p:cNvCxnSpPr>
          <p:nvPr/>
        </p:nvCxnSpPr>
        <p:spPr>
          <a:xfrm>
            <a:off x="7912370" y="2782924"/>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1557A1-3551-4420-AEA3-D1132657969A}"/>
              </a:ext>
            </a:extLst>
          </p:cNvPr>
          <p:cNvSpPr/>
          <p:nvPr/>
        </p:nvSpPr>
        <p:spPr bwMode="auto">
          <a:xfrm>
            <a:off x="6691723" y="3870244"/>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PUT</a:t>
            </a:r>
          </a:p>
        </p:txBody>
      </p:sp>
      <p:cxnSp>
        <p:nvCxnSpPr>
          <p:cNvPr id="10" name="Straight Arrow Connector 9">
            <a:extLst>
              <a:ext uri="{FF2B5EF4-FFF2-40B4-BE49-F238E27FC236}">
                <a16:creationId xmlns:a16="http://schemas.microsoft.com/office/drawing/2014/main" id="{C17E5D8B-B175-4D6C-942B-56EB605A76CE}"/>
              </a:ext>
            </a:extLst>
          </p:cNvPr>
          <p:cNvCxnSpPr>
            <a:cxnSpLocks/>
            <a:stCxn id="9" idx="3"/>
            <a:endCxn id="319" idx="1"/>
          </p:cNvCxnSpPr>
          <p:nvPr/>
        </p:nvCxnSpPr>
        <p:spPr>
          <a:xfrm>
            <a:off x="7905664" y="4144973"/>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D7E6648-2332-4BA7-B62C-0475B731AEF3}"/>
              </a:ext>
            </a:extLst>
          </p:cNvPr>
          <p:cNvSpPr/>
          <p:nvPr/>
        </p:nvSpPr>
        <p:spPr bwMode="auto">
          <a:xfrm>
            <a:off x="6698429" y="5302396"/>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Query</a:t>
            </a:r>
          </a:p>
        </p:txBody>
      </p:sp>
      <p:cxnSp>
        <p:nvCxnSpPr>
          <p:cNvPr id="12" name="Straight Arrow Connector 11">
            <a:extLst>
              <a:ext uri="{FF2B5EF4-FFF2-40B4-BE49-F238E27FC236}">
                <a16:creationId xmlns:a16="http://schemas.microsoft.com/office/drawing/2014/main" id="{A955E4DA-F576-4CD8-B2F3-5FB00146A9C9}"/>
              </a:ext>
            </a:extLst>
          </p:cNvPr>
          <p:cNvCxnSpPr>
            <a:cxnSpLocks/>
            <a:stCxn id="11" idx="3"/>
          </p:cNvCxnSpPr>
          <p:nvPr/>
        </p:nvCxnSpPr>
        <p:spPr>
          <a:xfrm>
            <a:off x="7912370" y="5577125"/>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FD6348-A9B0-47DD-AD3C-6B2270EFA13B}"/>
              </a:ext>
            </a:extLst>
          </p:cNvPr>
          <p:cNvSpPr txBox="1"/>
          <p:nvPr/>
        </p:nvSpPr>
        <p:spPr>
          <a:xfrm>
            <a:off x="8586242" y="6068401"/>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grpSp>
        <p:nvGrpSpPr>
          <p:cNvPr id="14" name="Group 13">
            <a:extLst>
              <a:ext uri="{FF2B5EF4-FFF2-40B4-BE49-F238E27FC236}">
                <a16:creationId xmlns:a16="http://schemas.microsoft.com/office/drawing/2014/main" id="{8507B7DE-A9F9-4BCC-988C-BD2AB734508D}"/>
              </a:ext>
            </a:extLst>
          </p:cNvPr>
          <p:cNvGrpSpPr/>
          <p:nvPr/>
        </p:nvGrpSpPr>
        <p:grpSpPr>
          <a:xfrm>
            <a:off x="10208584" y="1455772"/>
            <a:ext cx="851793" cy="476453"/>
            <a:chOff x="1240191" y="5112911"/>
            <a:chExt cx="982310" cy="549458"/>
          </a:xfrm>
        </p:grpSpPr>
        <p:sp>
          <p:nvSpPr>
            <p:cNvPr id="15" name="Rectangle 14">
              <a:extLst>
                <a:ext uri="{FF2B5EF4-FFF2-40B4-BE49-F238E27FC236}">
                  <a16:creationId xmlns:a16="http://schemas.microsoft.com/office/drawing/2014/main" id="{7E403F4A-4399-4705-B0BC-735D8EDA9A25}"/>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594F47E7-4377-4B90-9251-2A24AF591785}"/>
                </a:ext>
              </a:extLst>
            </p:cNvPr>
            <p:cNvGrpSpPr/>
            <p:nvPr/>
          </p:nvGrpSpPr>
          <p:grpSpPr>
            <a:xfrm>
              <a:off x="1672750" y="5209655"/>
              <a:ext cx="191307" cy="345271"/>
              <a:chOff x="1711103" y="5209655"/>
              <a:chExt cx="191307" cy="345271"/>
            </a:xfrm>
          </p:grpSpPr>
          <p:sp>
            <p:nvSpPr>
              <p:cNvPr id="29" name="Rectangle 28">
                <a:extLst>
                  <a:ext uri="{FF2B5EF4-FFF2-40B4-BE49-F238E27FC236}">
                    <a16:creationId xmlns:a16="http://schemas.microsoft.com/office/drawing/2014/main" id="{D7631186-DA09-468E-8958-91F1644F2DC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a:extLst>
                  <a:ext uri="{FF2B5EF4-FFF2-40B4-BE49-F238E27FC236}">
                    <a16:creationId xmlns:a16="http://schemas.microsoft.com/office/drawing/2014/main" id="{2E36B549-DDE6-4ADD-BBF0-7F654D3B9D2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5FCCCA85-FB23-4ECD-8720-7AD8122ACD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45E8F26-9DE2-4605-8516-573B960AB83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7C450909-8D6E-48CB-B18E-A97044098E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BB3BD1FA-46F0-4AF1-AD12-7DD08A31991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4ECAC2E-215A-464F-825F-E483D28C35A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282835E1-19F9-42D1-86FF-F1DCF0C666F3}"/>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626BD629-9560-480A-B8DB-45421F8D62B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07F0D41-8FA4-4F0A-9EB3-497087C4FA0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687590FE-3BA4-418F-A3CA-7FFD6CDC772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85D71AE4-43EC-4AAA-A447-F9DBFCFDC27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CB59907-EC8B-4AE6-BA36-3DA1F386D24D}"/>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BC11EF94-7E01-4A95-AC39-371D90D4E37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E0DD280-426A-43AE-B721-82A32A1B152B}"/>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EA046E0-5C48-4C7E-B3F5-52A4243DE010}"/>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3E45C5C7-5D26-4A30-89C1-670D20CC05D7}"/>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5EFB66C-25DC-4A68-9348-195C99B9B171}"/>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Flowchart: Direct Access Storage 16">
              <a:extLst>
                <a:ext uri="{FF2B5EF4-FFF2-40B4-BE49-F238E27FC236}">
                  <a16:creationId xmlns:a16="http://schemas.microsoft.com/office/drawing/2014/main" id="{CAB3CA66-2551-4C31-8A0C-977E831CD5E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675B097C-7B86-4601-A592-8F3570983497}"/>
                </a:ext>
              </a:extLst>
            </p:cNvPr>
            <p:cNvGrpSpPr/>
            <p:nvPr/>
          </p:nvGrpSpPr>
          <p:grpSpPr>
            <a:xfrm>
              <a:off x="1351512" y="5207391"/>
              <a:ext cx="220437" cy="345503"/>
              <a:chOff x="1355289" y="5207391"/>
              <a:chExt cx="220437" cy="345503"/>
            </a:xfrm>
          </p:grpSpPr>
          <p:sp>
            <p:nvSpPr>
              <p:cNvPr id="19" name="Rectangle 5">
                <a:extLst>
                  <a:ext uri="{FF2B5EF4-FFF2-40B4-BE49-F238E27FC236}">
                    <a16:creationId xmlns:a16="http://schemas.microsoft.com/office/drawing/2014/main" id="{C7DEF4E2-A1EF-476B-9BC5-B275ECC8DD8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Freeform 6">
                <a:extLst>
                  <a:ext uri="{FF2B5EF4-FFF2-40B4-BE49-F238E27FC236}">
                    <a16:creationId xmlns:a16="http://schemas.microsoft.com/office/drawing/2014/main" id="{050766E7-799E-4248-AC0D-918420FF7DC3}"/>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Freeform 7">
                <a:extLst>
                  <a:ext uri="{FF2B5EF4-FFF2-40B4-BE49-F238E27FC236}">
                    <a16:creationId xmlns:a16="http://schemas.microsoft.com/office/drawing/2014/main" id="{7DC8387B-0E47-4955-A62B-F1C605E1720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Freeform 8">
                <a:extLst>
                  <a:ext uri="{FF2B5EF4-FFF2-40B4-BE49-F238E27FC236}">
                    <a16:creationId xmlns:a16="http://schemas.microsoft.com/office/drawing/2014/main" id="{C8A2E1EE-EE4D-4AE4-9E39-896898C5BD75}"/>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Freeform 9">
                <a:extLst>
                  <a:ext uri="{FF2B5EF4-FFF2-40B4-BE49-F238E27FC236}">
                    <a16:creationId xmlns:a16="http://schemas.microsoft.com/office/drawing/2014/main" id="{48C1ABD1-C198-4FFD-9A55-3F3F101B90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 name="Group 23">
                <a:extLst>
                  <a:ext uri="{FF2B5EF4-FFF2-40B4-BE49-F238E27FC236}">
                    <a16:creationId xmlns:a16="http://schemas.microsoft.com/office/drawing/2014/main" id="{52B13384-841D-465F-8AD9-A972BB1124FD}"/>
                  </a:ext>
                </a:extLst>
              </p:cNvPr>
              <p:cNvGrpSpPr/>
              <p:nvPr/>
            </p:nvGrpSpPr>
            <p:grpSpPr>
              <a:xfrm>
                <a:off x="1521861" y="5255179"/>
                <a:ext cx="19398" cy="206484"/>
                <a:chOff x="7742330" y="5312676"/>
                <a:chExt cx="35450" cy="436485"/>
              </a:xfrm>
              <a:solidFill>
                <a:schemeClr val="tx1"/>
              </a:solidFill>
            </p:grpSpPr>
            <p:sp>
              <p:nvSpPr>
                <p:cNvPr id="25" name="Oval 14">
                  <a:extLst>
                    <a:ext uri="{FF2B5EF4-FFF2-40B4-BE49-F238E27FC236}">
                      <a16:creationId xmlns:a16="http://schemas.microsoft.com/office/drawing/2014/main" id="{095E56D6-4AB4-4F5B-B2D7-BB32D477C211}"/>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Oval 15">
                  <a:extLst>
                    <a:ext uri="{FF2B5EF4-FFF2-40B4-BE49-F238E27FC236}">
                      <a16:creationId xmlns:a16="http://schemas.microsoft.com/office/drawing/2014/main" id="{F040499A-6022-41B6-A1CF-BCD190B678F6}"/>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Oval 16">
                  <a:extLst>
                    <a:ext uri="{FF2B5EF4-FFF2-40B4-BE49-F238E27FC236}">
                      <a16:creationId xmlns:a16="http://schemas.microsoft.com/office/drawing/2014/main" id="{848D90D8-E8D0-4E38-AE4E-55119B3049A0}"/>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Oval 17">
                  <a:extLst>
                    <a:ext uri="{FF2B5EF4-FFF2-40B4-BE49-F238E27FC236}">
                      <a16:creationId xmlns:a16="http://schemas.microsoft.com/office/drawing/2014/main" id="{12C75D16-CAF3-42CA-9617-27C1CD8B6E06}"/>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47" name="Group 46">
            <a:extLst>
              <a:ext uri="{FF2B5EF4-FFF2-40B4-BE49-F238E27FC236}">
                <a16:creationId xmlns:a16="http://schemas.microsoft.com/office/drawing/2014/main" id="{7EB4F51F-BDB0-45BE-9620-21400340190A}"/>
              </a:ext>
            </a:extLst>
          </p:cNvPr>
          <p:cNvGrpSpPr/>
          <p:nvPr/>
        </p:nvGrpSpPr>
        <p:grpSpPr>
          <a:xfrm>
            <a:off x="10208584" y="2271574"/>
            <a:ext cx="851793" cy="1022700"/>
            <a:chOff x="9778278" y="2475154"/>
            <a:chExt cx="851793" cy="1022700"/>
          </a:xfrm>
        </p:grpSpPr>
        <p:grpSp>
          <p:nvGrpSpPr>
            <p:cNvPr id="48" name="Group 47">
              <a:extLst>
                <a:ext uri="{FF2B5EF4-FFF2-40B4-BE49-F238E27FC236}">
                  <a16:creationId xmlns:a16="http://schemas.microsoft.com/office/drawing/2014/main" id="{009BB386-139D-4CF8-9FA7-6F271F395A9E}"/>
                </a:ext>
              </a:extLst>
            </p:cNvPr>
            <p:cNvGrpSpPr/>
            <p:nvPr/>
          </p:nvGrpSpPr>
          <p:grpSpPr>
            <a:xfrm>
              <a:off x="9778278" y="2475154"/>
              <a:ext cx="851793" cy="476453"/>
              <a:chOff x="1240191" y="5112911"/>
              <a:chExt cx="982310" cy="549458"/>
            </a:xfrm>
          </p:grpSpPr>
          <p:sp>
            <p:nvSpPr>
              <p:cNvPr id="82" name="Rectangle 81">
                <a:extLst>
                  <a:ext uri="{FF2B5EF4-FFF2-40B4-BE49-F238E27FC236}">
                    <a16:creationId xmlns:a16="http://schemas.microsoft.com/office/drawing/2014/main" id="{C85622C4-EE03-4C8D-86ED-B53BD5163CE4}"/>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767F0B7-4E7C-48DE-91F2-268B39C82E3B}"/>
                  </a:ext>
                </a:extLst>
              </p:cNvPr>
              <p:cNvGrpSpPr/>
              <p:nvPr/>
            </p:nvGrpSpPr>
            <p:grpSpPr>
              <a:xfrm>
                <a:off x="1672750" y="5209655"/>
                <a:ext cx="191307" cy="345271"/>
                <a:chOff x="1711103" y="5209655"/>
                <a:chExt cx="191307" cy="345271"/>
              </a:xfrm>
            </p:grpSpPr>
            <p:sp>
              <p:nvSpPr>
                <p:cNvPr id="96" name="Rectangle 95">
                  <a:extLst>
                    <a:ext uri="{FF2B5EF4-FFF2-40B4-BE49-F238E27FC236}">
                      <a16:creationId xmlns:a16="http://schemas.microsoft.com/office/drawing/2014/main" id="{C708AC21-4E66-47C8-9F40-56D89A5704F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77574266-0827-4D13-855B-4FFA2D9C9296}"/>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CDB6182E-96CD-4322-9A8B-4791FAAAF12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746CADD-8CD2-4D66-8638-CDD926C351D4}"/>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802781D3-6DE7-4264-BADE-3BE6CF87150B}"/>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1" name="Straight Connector 100">
                  <a:extLst>
                    <a:ext uri="{FF2B5EF4-FFF2-40B4-BE49-F238E27FC236}">
                      <a16:creationId xmlns:a16="http://schemas.microsoft.com/office/drawing/2014/main" id="{56572811-524C-4B5E-A5E7-A6989E5E013D}"/>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4D3F822-1301-4C87-BA01-B12D42DF9ED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Oval 102">
                  <a:extLst>
                    <a:ext uri="{FF2B5EF4-FFF2-40B4-BE49-F238E27FC236}">
                      <a16:creationId xmlns:a16="http://schemas.microsoft.com/office/drawing/2014/main" id="{E346B97D-1F97-42AE-88C0-67E2EBC02C4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59ACE53B-E335-4F2C-B6EE-573E172967B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C70DC34-587C-41AE-B598-363CE0950F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9D5FE44A-D7F3-4BD4-AC7A-01BE6863C1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BBDB111F-1A05-4F8F-ADF9-A41E8784B7D8}"/>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7FEDEC4-4FB2-4471-9CEB-A5BD9D4F0FF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3E78C3B1-BB9C-48C8-A417-C0332495D51C}"/>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1E49162F-6456-400E-8C7D-597E3044FCC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A7AF252D-4DEF-43AD-9D1A-3503E30216FA}"/>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Oval 111">
                  <a:extLst>
                    <a:ext uri="{FF2B5EF4-FFF2-40B4-BE49-F238E27FC236}">
                      <a16:creationId xmlns:a16="http://schemas.microsoft.com/office/drawing/2014/main" id="{C3DE01A3-EB67-4EB2-9ACA-BD5E5F2D578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50881265-F754-4842-B5D4-F6744FFB7BD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lowchart: Direct Access Storage 83">
                <a:extLst>
                  <a:ext uri="{FF2B5EF4-FFF2-40B4-BE49-F238E27FC236}">
                    <a16:creationId xmlns:a16="http://schemas.microsoft.com/office/drawing/2014/main" id="{A4A1983B-B5C4-42C3-9FEB-D5D99DE504B0}"/>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85" name="Group 84">
                <a:extLst>
                  <a:ext uri="{FF2B5EF4-FFF2-40B4-BE49-F238E27FC236}">
                    <a16:creationId xmlns:a16="http://schemas.microsoft.com/office/drawing/2014/main" id="{1D7AA37D-5FE9-4B07-8752-E597DD934FA1}"/>
                  </a:ext>
                </a:extLst>
              </p:cNvPr>
              <p:cNvGrpSpPr/>
              <p:nvPr/>
            </p:nvGrpSpPr>
            <p:grpSpPr>
              <a:xfrm>
                <a:off x="1351512" y="5207391"/>
                <a:ext cx="220437" cy="345503"/>
                <a:chOff x="1355289" y="5207391"/>
                <a:chExt cx="220437" cy="345503"/>
              </a:xfrm>
            </p:grpSpPr>
            <p:sp>
              <p:nvSpPr>
                <p:cNvPr id="86" name="Rectangle 5">
                  <a:extLst>
                    <a:ext uri="{FF2B5EF4-FFF2-40B4-BE49-F238E27FC236}">
                      <a16:creationId xmlns:a16="http://schemas.microsoft.com/office/drawing/2014/main" id="{88D6EC52-3867-4725-8F53-67AAC11D1B26}"/>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7" name="Freeform 6">
                  <a:extLst>
                    <a:ext uri="{FF2B5EF4-FFF2-40B4-BE49-F238E27FC236}">
                      <a16:creationId xmlns:a16="http://schemas.microsoft.com/office/drawing/2014/main" id="{28877674-47E9-45C5-B5C1-98EDD71E57E4}"/>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7">
                  <a:extLst>
                    <a:ext uri="{FF2B5EF4-FFF2-40B4-BE49-F238E27FC236}">
                      <a16:creationId xmlns:a16="http://schemas.microsoft.com/office/drawing/2014/main" id="{54B66939-2E37-49AF-9C00-F3DA9030A2AE}"/>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8">
                  <a:extLst>
                    <a:ext uri="{FF2B5EF4-FFF2-40B4-BE49-F238E27FC236}">
                      <a16:creationId xmlns:a16="http://schemas.microsoft.com/office/drawing/2014/main" id="{66D8F8A1-B7D4-4EDE-97E4-C4566D8FA3A1}"/>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9">
                  <a:extLst>
                    <a:ext uri="{FF2B5EF4-FFF2-40B4-BE49-F238E27FC236}">
                      <a16:creationId xmlns:a16="http://schemas.microsoft.com/office/drawing/2014/main" id="{C05003E8-9B3B-4FAA-891A-50AB464E1A0D}"/>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EBD82DB6-639E-4C5A-80A0-007B99439BE7}"/>
                    </a:ext>
                  </a:extLst>
                </p:cNvPr>
                <p:cNvGrpSpPr/>
                <p:nvPr/>
              </p:nvGrpSpPr>
              <p:grpSpPr>
                <a:xfrm>
                  <a:off x="1521861" y="5255179"/>
                  <a:ext cx="19398" cy="206484"/>
                  <a:chOff x="7742330" y="5312676"/>
                  <a:chExt cx="35450" cy="436485"/>
                </a:xfrm>
                <a:solidFill>
                  <a:schemeClr val="tx1"/>
                </a:solidFill>
              </p:grpSpPr>
              <p:sp>
                <p:nvSpPr>
                  <p:cNvPr id="92" name="Oval 14">
                    <a:extLst>
                      <a:ext uri="{FF2B5EF4-FFF2-40B4-BE49-F238E27FC236}">
                        <a16:creationId xmlns:a16="http://schemas.microsoft.com/office/drawing/2014/main" id="{34003A3A-5B59-4CA1-A9D1-F440C8F6B021}"/>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Oval 15">
                    <a:extLst>
                      <a:ext uri="{FF2B5EF4-FFF2-40B4-BE49-F238E27FC236}">
                        <a16:creationId xmlns:a16="http://schemas.microsoft.com/office/drawing/2014/main" id="{64705BA6-8A43-4162-8677-33D5577FBC9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Oval 16">
                    <a:extLst>
                      <a:ext uri="{FF2B5EF4-FFF2-40B4-BE49-F238E27FC236}">
                        <a16:creationId xmlns:a16="http://schemas.microsoft.com/office/drawing/2014/main" id="{E948FAE9-830D-43C3-9277-D812A98E03B6}"/>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Oval 17">
                    <a:extLst>
                      <a:ext uri="{FF2B5EF4-FFF2-40B4-BE49-F238E27FC236}">
                        <a16:creationId xmlns:a16="http://schemas.microsoft.com/office/drawing/2014/main" id="{9E583C5A-E2E7-4A4D-8E66-AA9B5B3D41BF}"/>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49" name="Group 48">
              <a:extLst>
                <a:ext uri="{FF2B5EF4-FFF2-40B4-BE49-F238E27FC236}">
                  <a16:creationId xmlns:a16="http://schemas.microsoft.com/office/drawing/2014/main" id="{4E7224A4-EAD0-464B-BCA7-E4315F2E4DCF}"/>
                </a:ext>
              </a:extLst>
            </p:cNvPr>
            <p:cNvGrpSpPr/>
            <p:nvPr/>
          </p:nvGrpSpPr>
          <p:grpSpPr>
            <a:xfrm>
              <a:off x="9778278" y="3021401"/>
              <a:ext cx="851793" cy="476453"/>
              <a:chOff x="1240191" y="5112911"/>
              <a:chExt cx="982310" cy="549458"/>
            </a:xfrm>
          </p:grpSpPr>
          <p:sp>
            <p:nvSpPr>
              <p:cNvPr id="50" name="Rectangle 49">
                <a:extLst>
                  <a:ext uri="{FF2B5EF4-FFF2-40B4-BE49-F238E27FC236}">
                    <a16:creationId xmlns:a16="http://schemas.microsoft.com/office/drawing/2014/main" id="{0A34F15E-7EF4-4ECA-A950-94E62C1DEBCA}"/>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2ACB13B1-05C0-4752-BE68-D9FEE8ED0D35}"/>
                  </a:ext>
                </a:extLst>
              </p:cNvPr>
              <p:cNvGrpSpPr/>
              <p:nvPr/>
            </p:nvGrpSpPr>
            <p:grpSpPr>
              <a:xfrm>
                <a:off x="1672750" y="5209655"/>
                <a:ext cx="191307" cy="345271"/>
                <a:chOff x="1711103" y="5209655"/>
                <a:chExt cx="191307" cy="345271"/>
              </a:xfrm>
            </p:grpSpPr>
            <p:sp>
              <p:nvSpPr>
                <p:cNvPr id="64" name="Rectangle 63">
                  <a:extLst>
                    <a:ext uri="{FF2B5EF4-FFF2-40B4-BE49-F238E27FC236}">
                      <a16:creationId xmlns:a16="http://schemas.microsoft.com/office/drawing/2014/main" id="{3249CA25-A899-4208-9507-EEFC5161FC0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4D4721E3-081D-4943-875B-3CB8D53C893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E0EFDA06-3C65-4321-94CF-957922B4FFD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1A2AF597-D6BD-4B41-BF0D-FDC7DE5C799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931F9DCF-BD71-4CD1-85A1-11D97C1FABD2}"/>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84D2C1F8-B00B-4382-A85C-1A600C1C2CBD}"/>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B7465DB-B64C-41D8-9B90-45B147F424D8}"/>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Oval 70">
                  <a:extLst>
                    <a:ext uri="{FF2B5EF4-FFF2-40B4-BE49-F238E27FC236}">
                      <a16:creationId xmlns:a16="http://schemas.microsoft.com/office/drawing/2014/main" id="{8B382EB8-9795-4E43-9D4C-0D8D87BF0891}"/>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CC2AFBD5-4424-4CAF-8C10-2CB17A217A1B}"/>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9128AC5-5781-400B-8CA0-3E97A4E26F2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Oval 73">
                  <a:extLst>
                    <a:ext uri="{FF2B5EF4-FFF2-40B4-BE49-F238E27FC236}">
                      <a16:creationId xmlns:a16="http://schemas.microsoft.com/office/drawing/2014/main" id="{F96FE1F6-DCF4-4AFE-857B-CEAF5313B3C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87B1FDA9-185B-467C-8B01-766B73D76E08}"/>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8B399D51-2C5A-4F07-9BC4-262762BA62EF}"/>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83FB43A1-FD43-4528-BAC5-1B196ABB675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363BAFF9-3813-4B16-9D65-BF622F5C394E}"/>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428AA12-F78F-469C-BCE4-2F3AE5A1F720}"/>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3195FD16-B338-437D-8604-CF17AAD5E5B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C1C784D0-E5F9-4BAE-9C96-359F2DE2762C}"/>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Flowchart: Direct Access Storage 51">
                <a:extLst>
                  <a:ext uri="{FF2B5EF4-FFF2-40B4-BE49-F238E27FC236}">
                    <a16:creationId xmlns:a16="http://schemas.microsoft.com/office/drawing/2014/main" id="{114CDAFF-4274-4F5A-8D62-BEAF392278AC}"/>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3" name="Group 52">
                <a:extLst>
                  <a:ext uri="{FF2B5EF4-FFF2-40B4-BE49-F238E27FC236}">
                    <a16:creationId xmlns:a16="http://schemas.microsoft.com/office/drawing/2014/main" id="{AF408321-6F7F-4C60-8F7B-64B39ACE86FF}"/>
                  </a:ext>
                </a:extLst>
              </p:cNvPr>
              <p:cNvGrpSpPr/>
              <p:nvPr/>
            </p:nvGrpSpPr>
            <p:grpSpPr>
              <a:xfrm>
                <a:off x="1351512" y="5207391"/>
                <a:ext cx="220437" cy="345503"/>
                <a:chOff x="1355289" y="5207391"/>
                <a:chExt cx="220437" cy="345503"/>
              </a:xfrm>
            </p:grpSpPr>
            <p:sp>
              <p:nvSpPr>
                <p:cNvPr id="54" name="Rectangle 5">
                  <a:extLst>
                    <a:ext uri="{FF2B5EF4-FFF2-40B4-BE49-F238E27FC236}">
                      <a16:creationId xmlns:a16="http://schemas.microsoft.com/office/drawing/2014/main" id="{122475DA-1373-40DE-B7B8-7A60BCF37B85}"/>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6">
                  <a:extLst>
                    <a:ext uri="{FF2B5EF4-FFF2-40B4-BE49-F238E27FC236}">
                      <a16:creationId xmlns:a16="http://schemas.microsoft.com/office/drawing/2014/main" id="{DB273D1E-36C8-4C29-8AD4-B99B0005CBF9}"/>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7">
                  <a:extLst>
                    <a:ext uri="{FF2B5EF4-FFF2-40B4-BE49-F238E27FC236}">
                      <a16:creationId xmlns:a16="http://schemas.microsoft.com/office/drawing/2014/main" id="{EB78FB3D-D3FC-4CB9-A9DE-3AABBF41606F}"/>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8">
                  <a:extLst>
                    <a:ext uri="{FF2B5EF4-FFF2-40B4-BE49-F238E27FC236}">
                      <a16:creationId xmlns:a16="http://schemas.microsoft.com/office/drawing/2014/main" id="{6E4FF0FC-B642-45D2-BBE2-2221EBB5292B}"/>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8" name="Freeform 9">
                  <a:extLst>
                    <a:ext uri="{FF2B5EF4-FFF2-40B4-BE49-F238E27FC236}">
                      <a16:creationId xmlns:a16="http://schemas.microsoft.com/office/drawing/2014/main" id="{D5D3747F-B87A-41E0-AD68-ABBB1D0D9F33}"/>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a:extLst>
                    <a:ext uri="{FF2B5EF4-FFF2-40B4-BE49-F238E27FC236}">
                      <a16:creationId xmlns:a16="http://schemas.microsoft.com/office/drawing/2014/main" id="{C77DB2F8-F62A-47FA-A805-46D971247494}"/>
                    </a:ext>
                  </a:extLst>
                </p:cNvPr>
                <p:cNvGrpSpPr/>
                <p:nvPr/>
              </p:nvGrpSpPr>
              <p:grpSpPr>
                <a:xfrm>
                  <a:off x="1521861" y="5255179"/>
                  <a:ext cx="19398" cy="206484"/>
                  <a:chOff x="7742330" y="5312676"/>
                  <a:chExt cx="35450" cy="436485"/>
                </a:xfrm>
                <a:solidFill>
                  <a:schemeClr val="tx1"/>
                </a:solidFill>
              </p:grpSpPr>
              <p:sp>
                <p:nvSpPr>
                  <p:cNvPr id="60" name="Oval 14">
                    <a:extLst>
                      <a:ext uri="{FF2B5EF4-FFF2-40B4-BE49-F238E27FC236}">
                        <a16:creationId xmlns:a16="http://schemas.microsoft.com/office/drawing/2014/main" id="{97ED2351-F8D0-4227-9D9C-EC798785DCF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1" name="Oval 15">
                    <a:extLst>
                      <a:ext uri="{FF2B5EF4-FFF2-40B4-BE49-F238E27FC236}">
                        <a16:creationId xmlns:a16="http://schemas.microsoft.com/office/drawing/2014/main" id="{8D5CB16F-E3D3-4F76-937B-095BAB370E9C}"/>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Oval 16">
                    <a:extLst>
                      <a:ext uri="{FF2B5EF4-FFF2-40B4-BE49-F238E27FC236}">
                        <a16:creationId xmlns:a16="http://schemas.microsoft.com/office/drawing/2014/main" id="{EF87A39E-DD64-48E0-AA14-99C86547911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 name="Oval 17">
                    <a:extLst>
                      <a:ext uri="{FF2B5EF4-FFF2-40B4-BE49-F238E27FC236}">
                        <a16:creationId xmlns:a16="http://schemas.microsoft.com/office/drawing/2014/main" id="{21F0800C-BF27-4CF7-9917-E9766AFF6A7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grpSp>
        <p:nvGrpSpPr>
          <p:cNvPr id="114" name="Group 113">
            <a:extLst>
              <a:ext uri="{FF2B5EF4-FFF2-40B4-BE49-F238E27FC236}">
                <a16:creationId xmlns:a16="http://schemas.microsoft.com/office/drawing/2014/main" id="{D169CB57-E65F-4DD6-9AF6-ECB3310F1F89}"/>
              </a:ext>
            </a:extLst>
          </p:cNvPr>
          <p:cNvGrpSpPr/>
          <p:nvPr/>
        </p:nvGrpSpPr>
        <p:grpSpPr>
          <a:xfrm>
            <a:off x="10208584" y="3633623"/>
            <a:ext cx="851793" cy="1022700"/>
            <a:chOff x="9778278" y="3910431"/>
            <a:chExt cx="851793" cy="1022700"/>
          </a:xfrm>
        </p:grpSpPr>
        <p:grpSp>
          <p:nvGrpSpPr>
            <p:cNvPr id="115" name="Group 114">
              <a:extLst>
                <a:ext uri="{FF2B5EF4-FFF2-40B4-BE49-F238E27FC236}">
                  <a16:creationId xmlns:a16="http://schemas.microsoft.com/office/drawing/2014/main" id="{9E3C0E1A-30A8-4FBA-94A3-3E17E6A12CCC}"/>
                </a:ext>
              </a:extLst>
            </p:cNvPr>
            <p:cNvGrpSpPr/>
            <p:nvPr/>
          </p:nvGrpSpPr>
          <p:grpSpPr>
            <a:xfrm>
              <a:off x="9778278" y="3910431"/>
              <a:ext cx="851793" cy="476453"/>
              <a:chOff x="1240191" y="5112911"/>
              <a:chExt cx="982310" cy="549458"/>
            </a:xfrm>
          </p:grpSpPr>
          <p:sp>
            <p:nvSpPr>
              <p:cNvPr id="149" name="Rectangle 148">
                <a:extLst>
                  <a:ext uri="{FF2B5EF4-FFF2-40B4-BE49-F238E27FC236}">
                    <a16:creationId xmlns:a16="http://schemas.microsoft.com/office/drawing/2014/main" id="{115B9A71-3550-4C0F-BAC3-51377422E5BA}"/>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0" name="Group 149">
                <a:extLst>
                  <a:ext uri="{FF2B5EF4-FFF2-40B4-BE49-F238E27FC236}">
                    <a16:creationId xmlns:a16="http://schemas.microsoft.com/office/drawing/2014/main" id="{CAF48B8D-E265-4084-A166-07FBDF3483C6}"/>
                  </a:ext>
                </a:extLst>
              </p:cNvPr>
              <p:cNvGrpSpPr/>
              <p:nvPr/>
            </p:nvGrpSpPr>
            <p:grpSpPr>
              <a:xfrm>
                <a:off x="1672750" y="5209655"/>
                <a:ext cx="191307" cy="345271"/>
                <a:chOff x="1711103" y="5209655"/>
                <a:chExt cx="191307" cy="345271"/>
              </a:xfrm>
            </p:grpSpPr>
            <p:sp>
              <p:nvSpPr>
                <p:cNvPr id="163" name="Rectangle 162">
                  <a:extLst>
                    <a:ext uri="{FF2B5EF4-FFF2-40B4-BE49-F238E27FC236}">
                      <a16:creationId xmlns:a16="http://schemas.microsoft.com/office/drawing/2014/main" id="{5F2B9A1D-5523-456D-B8E2-4388ADF12282}"/>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5B8A5231-80F7-41BF-A738-83B784D1D7B8}"/>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5" name="Straight Connector 164">
                  <a:extLst>
                    <a:ext uri="{FF2B5EF4-FFF2-40B4-BE49-F238E27FC236}">
                      <a16:creationId xmlns:a16="http://schemas.microsoft.com/office/drawing/2014/main" id="{C0574740-6762-4A40-A9AC-71664FCBA1D1}"/>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6C20F0D-A8EF-4A4F-8363-6C0BE7ACE911}"/>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Oval 166">
                  <a:extLst>
                    <a:ext uri="{FF2B5EF4-FFF2-40B4-BE49-F238E27FC236}">
                      <a16:creationId xmlns:a16="http://schemas.microsoft.com/office/drawing/2014/main" id="{50FBFE15-7996-4E4C-BF10-147E3D601376}"/>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8AFA7592-DB71-4DB8-ACC4-00532C4EFB7F}"/>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5F431769-E323-45A8-87F7-96F84296695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9B16EED7-4C6C-4CBD-B4D4-686DC26B9B6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1" name="Straight Connector 170">
                  <a:extLst>
                    <a:ext uri="{FF2B5EF4-FFF2-40B4-BE49-F238E27FC236}">
                      <a16:creationId xmlns:a16="http://schemas.microsoft.com/office/drawing/2014/main" id="{9CFFBE1E-23E0-4DC4-91FF-245F14C661D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EFDD80F-33A5-4E82-BED6-87B6BBDD8E58}"/>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D4A30B4B-A3E2-4CE3-BABF-ED8314E2D8D2}"/>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45B7458E-00CF-47A0-8740-80041D5D035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D987DFC8-0C2C-42F2-A2F7-790D92465A45}"/>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Oval 175">
                  <a:extLst>
                    <a:ext uri="{FF2B5EF4-FFF2-40B4-BE49-F238E27FC236}">
                      <a16:creationId xmlns:a16="http://schemas.microsoft.com/office/drawing/2014/main" id="{FDF02417-D7A0-4340-8C37-59B41DE0B2C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14EA2EB6-3877-4D17-939E-B533D20CDCEB}"/>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9D7DD8DD-19C6-4986-A719-325C9A69D49D}"/>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Oval 178">
                  <a:extLst>
                    <a:ext uri="{FF2B5EF4-FFF2-40B4-BE49-F238E27FC236}">
                      <a16:creationId xmlns:a16="http://schemas.microsoft.com/office/drawing/2014/main" id="{215CF97C-3265-4759-BE3F-CA1C6001E75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F7390BB3-1FF5-41FB-A2E0-B7A89042B71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1" name="Flowchart: Direct Access Storage 150">
                <a:extLst>
                  <a:ext uri="{FF2B5EF4-FFF2-40B4-BE49-F238E27FC236}">
                    <a16:creationId xmlns:a16="http://schemas.microsoft.com/office/drawing/2014/main" id="{5E9D7685-5DDD-4A03-8A95-6A41D7F0337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52" name="Group 151">
                <a:extLst>
                  <a:ext uri="{FF2B5EF4-FFF2-40B4-BE49-F238E27FC236}">
                    <a16:creationId xmlns:a16="http://schemas.microsoft.com/office/drawing/2014/main" id="{E6372AB4-159B-4A69-8DA7-770F0BE3EF03}"/>
                  </a:ext>
                </a:extLst>
              </p:cNvPr>
              <p:cNvGrpSpPr/>
              <p:nvPr/>
            </p:nvGrpSpPr>
            <p:grpSpPr>
              <a:xfrm>
                <a:off x="1351512" y="5207391"/>
                <a:ext cx="220437" cy="345503"/>
                <a:chOff x="1355289" y="5207391"/>
                <a:chExt cx="220437" cy="345503"/>
              </a:xfrm>
            </p:grpSpPr>
            <p:sp>
              <p:nvSpPr>
                <p:cNvPr id="153" name="Rectangle 5">
                  <a:extLst>
                    <a:ext uri="{FF2B5EF4-FFF2-40B4-BE49-F238E27FC236}">
                      <a16:creationId xmlns:a16="http://schemas.microsoft.com/office/drawing/2014/main" id="{21E0C8A1-5AA5-4D83-9729-7E44FB8ADA93}"/>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4" name="Freeform 6">
                  <a:extLst>
                    <a:ext uri="{FF2B5EF4-FFF2-40B4-BE49-F238E27FC236}">
                      <a16:creationId xmlns:a16="http://schemas.microsoft.com/office/drawing/2014/main" id="{6FD61623-1B28-4F8B-B80C-180CF7AA8C6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5" name="Freeform 7">
                  <a:extLst>
                    <a:ext uri="{FF2B5EF4-FFF2-40B4-BE49-F238E27FC236}">
                      <a16:creationId xmlns:a16="http://schemas.microsoft.com/office/drawing/2014/main" id="{5A501EB6-DDAE-4196-B223-0EB4A5574FE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6" name="Freeform 8">
                  <a:extLst>
                    <a:ext uri="{FF2B5EF4-FFF2-40B4-BE49-F238E27FC236}">
                      <a16:creationId xmlns:a16="http://schemas.microsoft.com/office/drawing/2014/main" id="{DFFEDEFA-C074-4B22-B108-A827F1593680}"/>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Freeform 9">
                  <a:extLst>
                    <a:ext uri="{FF2B5EF4-FFF2-40B4-BE49-F238E27FC236}">
                      <a16:creationId xmlns:a16="http://schemas.microsoft.com/office/drawing/2014/main" id="{410EC2B8-FBE5-428C-9E60-86CBA5B578F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58" name="Group 157">
                  <a:extLst>
                    <a:ext uri="{FF2B5EF4-FFF2-40B4-BE49-F238E27FC236}">
                      <a16:creationId xmlns:a16="http://schemas.microsoft.com/office/drawing/2014/main" id="{74058773-8435-4963-B7C7-556AE23F874E}"/>
                    </a:ext>
                  </a:extLst>
                </p:cNvPr>
                <p:cNvGrpSpPr/>
                <p:nvPr/>
              </p:nvGrpSpPr>
              <p:grpSpPr>
                <a:xfrm>
                  <a:off x="1521861" y="5255179"/>
                  <a:ext cx="19398" cy="206484"/>
                  <a:chOff x="7742330" y="5312676"/>
                  <a:chExt cx="35450" cy="436485"/>
                </a:xfrm>
                <a:solidFill>
                  <a:schemeClr val="tx1"/>
                </a:solidFill>
              </p:grpSpPr>
              <p:sp>
                <p:nvSpPr>
                  <p:cNvPr id="159" name="Oval 14">
                    <a:extLst>
                      <a:ext uri="{FF2B5EF4-FFF2-40B4-BE49-F238E27FC236}">
                        <a16:creationId xmlns:a16="http://schemas.microsoft.com/office/drawing/2014/main" id="{06C3A2C5-282F-49B8-B29A-2A5C5E039263}"/>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Oval 15">
                    <a:extLst>
                      <a:ext uri="{FF2B5EF4-FFF2-40B4-BE49-F238E27FC236}">
                        <a16:creationId xmlns:a16="http://schemas.microsoft.com/office/drawing/2014/main" id="{E2DBBE8D-FB8C-4F2C-BF42-BAC287664DD3}"/>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1" name="Oval 16">
                    <a:extLst>
                      <a:ext uri="{FF2B5EF4-FFF2-40B4-BE49-F238E27FC236}">
                        <a16:creationId xmlns:a16="http://schemas.microsoft.com/office/drawing/2014/main" id="{117E611C-D401-4F77-A12A-0D3319D2E34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2" name="Oval 17">
                    <a:extLst>
                      <a:ext uri="{FF2B5EF4-FFF2-40B4-BE49-F238E27FC236}">
                        <a16:creationId xmlns:a16="http://schemas.microsoft.com/office/drawing/2014/main" id="{1405E09D-FC88-47C9-9366-99B1B202D82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16" name="Group 115">
              <a:extLst>
                <a:ext uri="{FF2B5EF4-FFF2-40B4-BE49-F238E27FC236}">
                  <a16:creationId xmlns:a16="http://schemas.microsoft.com/office/drawing/2014/main" id="{7FB059BC-1871-4655-A219-D719639960D4}"/>
                </a:ext>
              </a:extLst>
            </p:cNvPr>
            <p:cNvGrpSpPr/>
            <p:nvPr/>
          </p:nvGrpSpPr>
          <p:grpSpPr>
            <a:xfrm>
              <a:off x="9778278" y="4456678"/>
              <a:ext cx="851793" cy="476453"/>
              <a:chOff x="1240191" y="5112911"/>
              <a:chExt cx="982310" cy="549458"/>
            </a:xfrm>
          </p:grpSpPr>
          <p:sp>
            <p:nvSpPr>
              <p:cNvPr id="117" name="Rectangle 116">
                <a:extLst>
                  <a:ext uri="{FF2B5EF4-FFF2-40B4-BE49-F238E27FC236}">
                    <a16:creationId xmlns:a16="http://schemas.microsoft.com/office/drawing/2014/main" id="{C8BE90CA-B56D-4D65-9F6F-08DF0521344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3471C64-DBA4-4FDF-A797-1F6B9E48BFFB}"/>
                  </a:ext>
                </a:extLst>
              </p:cNvPr>
              <p:cNvGrpSpPr/>
              <p:nvPr/>
            </p:nvGrpSpPr>
            <p:grpSpPr>
              <a:xfrm>
                <a:off x="1672750" y="5209655"/>
                <a:ext cx="191307" cy="345271"/>
                <a:chOff x="1711103" y="5209655"/>
                <a:chExt cx="191307" cy="345271"/>
              </a:xfrm>
            </p:grpSpPr>
            <p:sp>
              <p:nvSpPr>
                <p:cNvPr id="131" name="Rectangle 130">
                  <a:extLst>
                    <a:ext uri="{FF2B5EF4-FFF2-40B4-BE49-F238E27FC236}">
                      <a16:creationId xmlns:a16="http://schemas.microsoft.com/office/drawing/2014/main" id="{D16B857F-7C79-4329-A670-C8034DF52F3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A9EC31C4-C1EE-477F-9F1E-CA4AB8E6C049}"/>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37A1C36E-4E00-42C1-9F51-24C60A0FEC1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0B74F53-3675-432C-9FB9-FFC08CDB6318}"/>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Oval 134">
                  <a:extLst>
                    <a:ext uri="{FF2B5EF4-FFF2-40B4-BE49-F238E27FC236}">
                      <a16:creationId xmlns:a16="http://schemas.microsoft.com/office/drawing/2014/main" id="{355FB762-4B11-4B9E-BED7-D41E120F0D2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12F111D3-670E-4857-8FA3-34FFDBD32C7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BE70780D-F85B-4AE8-A6BB-D31135B458F5}"/>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Oval 137">
                  <a:extLst>
                    <a:ext uri="{FF2B5EF4-FFF2-40B4-BE49-F238E27FC236}">
                      <a16:creationId xmlns:a16="http://schemas.microsoft.com/office/drawing/2014/main" id="{C86564AA-0ABE-40D1-8A78-9C8388E6C6B0}"/>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9" name="Straight Connector 138">
                  <a:extLst>
                    <a:ext uri="{FF2B5EF4-FFF2-40B4-BE49-F238E27FC236}">
                      <a16:creationId xmlns:a16="http://schemas.microsoft.com/office/drawing/2014/main" id="{CF2F4908-5128-4EB1-A5CF-22686BDFA424}"/>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F1927AAB-C02E-4AE3-BC31-9A9D3309881E}"/>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04A3B10E-F61D-4774-A7E9-89C42E2DA4F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04E0B0FC-B35B-4628-BF80-3F98F7F477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AA1D76D9-5891-4E55-B7B1-1C850F8DB38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2D355873-DD55-49D7-B585-B98291B4705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73C531D0-69C3-4729-B594-8B674E31E035}"/>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D10E3F5-225E-43C5-83F5-CA1FBD69125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B5B2C47F-58D2-47AE-B150-A232824CDB5A}"/>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AB48150C-BF76-4746-8132-765E3BE4563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Flowchart: Direct Access Storage 118">
                <a:extLst>
                  <a:ext uri="{FF2B5EF4-FFF2-40B4-BE49-F238E27FC236}">
                    <a16:creationId xmlns:a16="http://schemas.microsoft.com/office/drawing/2014/main" id="{4A125731-4A0F-4F01-8574-D8C5239CF348}"/>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20" name="Group 119">
                <a:extLst>
                  <a:ext uri="{FF2B5EF4-FFF2-40B4-BE49-F238E27FC236}">
                    <a16:creationId xmlns:a16="http://schemas.microsoft.com/office/drawing/2014/main" id="{D66BDDBD-1069-408E-AE1E-C945F7D602A8}"/>
                  </a:ext>
                </a:extLst>
              </p:cNvPr>
              <p:cNvGrpSpPr/>
              <p:nvPr/>
            </p:nvGrpSpPr>
            <p:grpSpPr>
              <a:xfrm>
                <a:off x="1351512" y="5207391"/>
                <a:ext cx="220437" cy="345503"/>
                <a:chOff x="1355289" y="5207391"/>
                <a:chExt cx="220437" cy="345503"/>
              </a:xfrm>
            </p:grpSpPr>
            <p:sp>
              <p:nvSpPr>
                <p:cNvPr id="121" name="Rectangle 5">
                  <a:extLst>
                    <a:ext uri="{FF2B5EF4-FFF2-40B4-BE49-F238E27FC236}">
                      <a16:creationId xmlns:a16="http://schemas.microsoft.com/office/drawing/2014/main" id="{F7CA5C07-FC49-43C4-BDDC-DA6ABF6556F6}"/>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6">
                  <a:extLst>
                    <a:ext uri="{FF2B5EF4-FFF2-40B4-BE49-F238E27FC236}">
                      <a16:creationId xmlns:a16="http://schemas.microsoft.com/office/drawing/2014/main" id="{3D967C2E-2FBA-49DC-A645-E3DB4962F47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7">
                  <a:extLst>
                    <a:ext uri="{FF2B5EF4-FFF2-40B4-BE49-F238E27FC236}">
                      <a16:creationId xmlns:a16="http://schemas.microsoft.com/office/drawing/2014/main" id="{48A802DA-0F4D-4BDF-9F43-9D0F86C528D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8">
                  <a:extLst>
                    <a:ext uri="{FF2B5EF4-FFF2-40B4-BE49-F238E27FC236}">
                      <a16:creationId xmlns:a16="http://schemas.microsoft.com/office/drawing/2014/main" id="{DCD04879-51A0-4161-B456-45A4FF49E58B}"/>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9">
                  <a:extLst>
                    <a:ext uri="{FF2B5EF4-FFF2-40B4-BE49-F238E27FC236}">
                      <a16:creationId xmlns:a16="http://schemas.microsoft.com/office/drawing/2014/main" id="{42822051-A729-4482-AC4B-57CD7C18BF39}"/>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26" name="Group 125">
                  <a:extLst>
                    <a:ext uri="{FF2B5EF4-FFF2-40B4-BE49-F238E27FC236}">
                      <a16:creationId xmlns:a16="http://schemas.microsoft.com/office/drawing/2014/main" id="{0EDC8C22-D3A1-4484-A40C-9611BA6B6411}"/>
                    </a:ext>
                  </a:extLst>
                </p:cNvPr>
                <p:cNvGrpSpPr/>
                <p:nvPr/>
              </p:nvGrpSpPr>
              <p:grpSpPr>
                <a:xfrm>
                  <a:off x="1521861" y="5255179"/>
                  <a:ext cx="19398" cy="206484"/>
                  <a:chOff x="7742330" y="5312676"/>
                  <a:chExt cx="35450" cy="436485"/>
                </a:xfrm>
                <a:solidFill>
                  <a:schemeClr val="tx1"/>
                </a:solidFill>
              </p:grpSpPr>
              <p:sp>
                <p:nvSpPr>
                  <p:cNvPr id="127" name="Oval 14">
                    <a:extLst>
                      <a:ext uri="{FF2B5EF4-FFF2-40B4-BE49-F238E27FC236}">
                        <a16:creationId xmlns:a16="http://schemas.microsoft.com/office/drawing/2014/main" id="{AFFF2305-BDA2-428C-A662-789E05AC601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8" name="Oval 15">
                    <a:extLst>
                      <a:ext uri="{FF2B5EF4-FFF2-40B4-BE49-F238E27FC236}">
                        <a16:creationId xmlns:a16="http://schemas.microsoft.com/office/drawing/2014/main" id="{677CC2AB-974D-491D-BE62-820C01C373E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9" name="Oval 16">
                    <a:extLst>
                      <a:ext uri="{FF2B5EF4-FFF2-40B4-BE49-F238E27FC236}">
                        <a16:creationId xmlns:a16="http://schemas.microsoft.com/office/drawing/2014/main" id="{1BB37FC7-D680-4339-8459-315D821D962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0" name="Oval 17">
                    <a:extLst>
                      <a:ext uri="{FF2B5EF4-FFF2-40B4-BE49-F238E27FC236}">
                        <a16:creationId xmlns:a16="http://schemas.microsoft.com/office/drawing/2014/main" id="{06FB1928-B2BF-49F5-8239-4633FB7F489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grpSp>
        <p:nvGrpSpPr>
          <p:cNvPr id="181" name="Group 180">
            <a:extLst>
              <a:ext uri="{FF2B5EF4-FFF2-40B4-BE49-F238E27FC236}">
                <a16:creationId xmlns:a16="http://schemas.microsoft.com/office/drawing/2014/main" id="{C15C8766-249A-4809-A246-CB6D9427CA60}"/>
              </a:ext>
            </a:extLst>
          </p:cNvPr>
          <p:cNvGrpSpPr/>
          <p:nvPr/>
        </p:nvGrpSpPr>
        <p:grpSpPr>
          <a:xfrm>
            <a:off x="10211717" y="4995672"/>
            <a:ext cx="1036720" cy="1162907"/>
            <a:chOff x="9593351" y="5325526"/>
            <a:chExt cx="1036720" cy="1162907"/>
          </a:xfrm>
        </p:grpSpPr>
        <p:grpSp>
          <p:nvGrpSpPr>
            <p:cNvPr id="182" name="Group 181">
              <a:extLst>
                <a:ext uri="{FF2B5EF4-FFF2-40B4-BE49-F238E27FC236}">
                  <a16:creationId xmlns:a16="http://schemas.microsoft.com/office/drawing/2014/main" id="{6F58E98F-875A-4D3D-901A-E42A0D35AD8C}"/>
                </a:ext>
              </a:extLst>
            </p:cNvPr>
            <p:cNvGrpSpPr/>
            <p:nvPr/>
          </p:nvGrpSpPr>
          <p:grpSpPr>
            <a:xfrm>
              <a:off x="9778278" y="5325526"/>
              <a:ext cx="851793" cy="476453"/>
              <a:chOff x="1240191" y="5112911"/>
              <a:chExt cx="982310" cy="549458"/>
            </a:xfrm>
          </p:grpSpPr>
          <p:sp>
            <p:nvSpPr>
              <p:cNvPr id="282" name="Rectangle 281">
                <a:extLst>
                  <a:ext uri="{FF2B5EF4-FFF2-40B4-BE49-F238E27FC236}">
                    <a16:creationId xmlns:a16="http://schemas.microsoft.com/office/drawing/2014/main" id="{355FD40C-E892-4141-849D-493B4089B1F0}"/>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83" name="Group 282">
                <a:extLst>
                  <a:ext uri="{FF2B5EF4-FFF2-40B4-BE49-F238E27FC236}">
                    <a16:creationId xmlns:a16="http://schemas.microsoft.com/office/drawing/2014/main" id="{11289CD3-4BEC-48A0-ACBA-A03B7BD7FDEF}"/>
                  </a:ext>
                </a:extLst>
              </p:cNvPr>
              <p:cNvGrpSpPr/>
              <p:nvPr/>
            </p:nvGrpSpPr>
            <p:grpSpPr>
              <a:xfrm>
                <a:off x="1672750" y="5209655"/>
                <a:ext cx="191307" cy="345271"/>
                <a:chOff x="1711103" y="5209655"/>
                <a:chExt cx="191307" cy="345271"/>
              </a:xfrm>
            </p:grpSpPr>
            <p:sp>
              <p:nvSpPr>
                <p:cNvPr id="296" name="Rectangle 295">
                  <a:extLst>
                    <a:ext uri="{FF2B5EF4-FFF2-40B4-BE49-F238E27FC236}">
                      <a16:creationId xmlns:a16="http://schemas.microsoft.com/office/drawing/2014/main" id="{D59AF323-3358-4590-BB71-E5E40EEA2879}"/>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Oval 296">
                  <a:extLst>
                    <a:ext uri="{FF2B5EF4-FFF2-40B4-BE49-F238E27FC236}">
                      <a16:creationId xmlns:a16="http://schemas.microsoft.com/office/drawing/2014/main" id="{59BB8779-E27E-4B32-BAAB-4D46A990672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8" name="Straight Connector 297">
                  <a:extLst>
                    <a:ext uri="{FF2B5EF4-FFF2-40B4-BE49-F238E27FC236}">
                      <a16:creationId xmlns:a16="http://schemas.microsoft.com/office/drawing/2014/main" id="{0AF2A133-3FFD-4A6A-A800-89798B29E293}"/>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2CEE2B3F-35CA-4F31-83FA-EE25052D70E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299">
                  <a:extLst>
                    <a:ext uri="{FF2B5EF4-FFF2-40B4-BE49-F238E27FC236}">
                      <a16:creationId xmlns:a16="http://schemas.microsoft.com/office/drawing/2014/main" id="{BA2BB90E-64D5-4FC8-B0A2-AB19335C9A38}"/>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1" name="Straight Connector 300">
                  <a:extLst>
                    <a:ext uri="{FF2B5EF4-FFF2-40B4-BE49-F238E27FC236}">
                      <a16:creationId xmlns:a16="http://schemas.microsoft.com/office/drawing/2014/main" id="{A64599AE-2BB8-4783-A3B0-243CBEEA5251}"/>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C951FFD3-FB68-400E-983B-47A3EE20AA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a:extLst>
                    <a:ext uri="{FF2B5EF4-FFF2-40B4-BE49-F238E27FC236}">
                      <a16:creationId xmlns:a16="http://schemas.microsoft.com/office/drawing/2014/main" id="{C6363D5A-7505-4AEB-9CBF-6F6363D8C7EA}"/>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BB8A901E-A40D-4CFD-9EEE-DACA3B98ACA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5" name="Rectangle 304">
                  <a:extLst>
                    <a:ext uri="{FF2B5EF4-FFF2-40B4-BE49-F238E27FC236}">
                      <a16:creationId xmlns:a16="http://schemas.microsoft.com/office/drawing/2014/main" id="{DAF3249B-AEEF-4AA8-9FDF-6DB4FFC79C38}"/>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a:extLst>
                    <a:ext uri="{FF2B5EF4-FFF2-40B4-BE49-F238E27FC236}">
                      <a16:creationId xmlns:a16="http://schemas.microsoft.com/office/drawing/2014/main" id="{D7E65360-D073-4413-9757-9EB70EFFAEF4}"/>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a:extLst>
                    <a:ext uri="{FF2B5EF4-FFF2-40B4-BE49-F238E27FC236}">
                      <a16:creationId xmlns:a16="http://schemas.microsoft.com/office/drawing/2014/main" id="{18E4DA47-D6D6-41DE-9EB8-EFC68496E68F}"/>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A795B195-13AE-4DA2-93EE-FE4F47961DF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Oval 308">
                  <a:extLst>
                    <a:ext uri="{FF2B5EF4-FFF2-40B4-BE49-F238E27FC236}">
                      <a16:creationId xmlns:a16="http://schemas.microsoft.com/office/drawing/2014/main" id="{30D5D2F9-DE8B-4178-B1CE-1ED4F4C9EA34}"/>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0" name="Straight Connector 309">
                  <a:extLst>
                    <a:ext uri="{FF2B5EF4-FFF2-40B4-BE49-F238E27FC236}">
                      <a16:creationId xmlns:a16="http://schemas.microsoft.com/office/drawing/2014/main" id="{67C5CA23-EBC6-4186-8C4C-4AFA10C5964C}"/>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BD245DD-9B0D-4347-ABD5-A99A867C9C6A}"/>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Oval 311">
                  <a:extLst>
                    <a:ext uri="{FF2B5EF4-FFF2-40B4-BE49-F238E27FC236}">
                      <a16:creationId xmlns:a16="http://schemas.microsoft.com/office/drawing/2014/main" id="{F5844CB7-20ED-4943-B0B4-37731BCE8F4F}"/>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3" name="Straight Connector 312">
                  <a:extLst>
                    <a:ext uri="{FF2B5EF4-FFF2-40B4-BE49-F238E27FC236}">
                      <a16:creationId xmlns:a16="http://schemas.microsoft.com/office/drawing/2014/main" id="{D2DF5312-CEBE-47A1-8FE2-D18CE7D334A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4" name="Flowchart: Direct Access Storage 283">
                <a:extLst>
                  <a:ext uri="{FF2B5EF4-FFF2-40B4-BE49-F238E27FC236}">
                    <a16:creationId xmlns:a16="http://schemas.microsoft.com/office/drawing/2014/main" id="{5D0B6CA1-E620-4231-A85C-4DC7AAE00614}"/>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85" name="Group 284">
                <a:extLst>
                  <a:ext uri="{FF2B5EF4-FFF2-40B4-BE49-F238E27FC236}">
                    <a16:creationId xmlns:a16="http://schemas.microsoft.com/office/drawing/2014/main" id="{29F67681-A33A-4C35-96F5-CF05325EF29D}"/>
                  </a:ext>
                </a:extLst>
              </p:cNvPr>
              <p:cNvGrpSpPr/>
              <p:nvPr/>
            </p:nvGrpSpPr>
            <p:grpSpPr>
              <a:xfrm>
                <a:off x="1351512" y="5207391"/>
                <a:ext cx="220437" cy="345503"/>
                <a:chOff x="1355289" y="5207391"/>
                <a:chExt cx="220437" cy="345503"/>
              </a:xfrm>
            </p:grpSpPr>
            <p:sp>
              <p:nvSpPr>
                <p:cNvPr id="286" name="Rectangle 5">
                  <a:extLst>
                    <a:ext uri="{FF2B5EF4-FFF2-40B4-BE49-F238E27FC236}">
                      <a16:creationId xmlns:a16="http://schemas.microsoft.com/office/drawing/2014/main" id="{9B49B144-EE45-43E2-9AD6-D5759D3313D6}"/>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7" name="Freeform 6">
                  <a:extLst>
                    <a:ext uri="{FF2B5EF4-FFF2-40B4-BE49-F238E27FC236}">
                      <a16:creationId xmlns:a16="http://schemas.microsoft.com/office/drawing/2014/main" id="{6A3DD5B2-38D1-4B6E-9EB3-CD1CAF8E457D}"/>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Freeform 7">
                  <a:extLst>
                    <a:ext uri="{FF2B5EF4-FFF2-40B4-BE49-F238E27FC236}">
                      <a16:creationId xmlns:a16="http://schemas.microsoft.com/office/drawing/2014/main" id="{F76C28CB-E4EF-4F7E-B4C7-B43E36B6910C}"/>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9" name="Freeform 8">
                  <a:extLst>
                    <a:ext uri="{FF2B5EF4-FFF2-40B4-BE49-F238E27FC236}">
                      <a16:creationId xmlns:a16="http://schemas.microsoft.com/office/drawing/2014/main" id="{E3990A4D-DAB5-4244-9297-F47A1C13E47B}"/>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0" name="Freeform 9">
                  <a:extLst>
                    <a:ext uri="{FF2B5EF4-FFF2-40B4-BE49-F238E27FC236}">
                      <a16:creationId xmlns:a16="http://schemas.microsoft.com/office/drawing/2014/main" id="{A5FC0EC6-BE59-4C28-9D27-AA6B656E9C4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91" name="Group 290">
                  <a:extLst>
                    <a:ext uri="{FF2B5EF4-FFF2-40B4-BE49-F238E27FC236}">
                      <a16:creationId xmlns:a16="http://schemas.microsoft.com/office/drawing/2014/main" id="{3AFC78BD-18BC-460D-AC54-7722F19DE8BD}"/>
                    </a:ext>
                  </a:extLst>
                </p:cNvPr>
                <p:cNvGrpSpPr/>
                <p:nvPr/>
              </p:nvGrpSpPr>
              <p:grpSpPr>
                <a:xfrm>
                  <a:off x="1521861" y="5255179"/>
                  <a:ext cx="19398" cy="206484"/>
                  <a:chOff x="7742330" y="5312676"/>
                  <a:chExt cx="35450" cy="436485"/>
                </a:xfrm>
                <a:solidFill>
                  <a:schemeClr val="tx1"/>
                </a:solidFill>
              </p:grpSpPr>
              <p:sp>
                <p:nvSpPr>
                  <p:cNvPr id="292" name="Oval 14">
                    <a:extLst>
                      <a:ext uri="{FF2B5EF4-FFF2-40B4-BE49-F238E27FC236}">
                        <a16:creationId xmlns:a16="http://schemas.microsoft.com/office/drawing/2014/main" id="{AD39DC38-697A-4303-B4B2-1603A269CF8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3" name="Oval 15">
                    <a:extLst>
                      <a:ext uri="{FF2B5EF4-FFF2-40B4-BE49-F238E27FC236}">
                        <a16:creationId xmlns:a16="http://schemas.microsoft.com/office/drawing/2014/main" id="{2287F5AB-1D95-424A-B799-A08AC41729A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4" name="Oval 16">
                    <a:extLst>
                      <a:ext uri="{FF2B5EF4-FFF2-40B4-BE49-F238E27FC236}">
                        <a16:creationId xmlns:a16="http://schemas.microsoft.com/office/drawing/2014/main" id="{7F470989-CE0E-4F62-AD03-BA993EF4385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5" name="Oval 17">
                    <a:extLst>
                      <a:ext uri="{FF2B5EF4-FFF2-40B4-BE49-F238E27FC236}">
                        <a16:creationId xmlns:a16="http://schemas.microsoft.com/office/drawing/2014/main" id="{3881F561-D1A5-43D9-B3FB-053160767329}"/>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83" name="Group 182">
              <a:extLst>
                <a:ext uri="{FF2B5EF4-FFF2-40B4-BE49-F238E27FC236}">
                  <a16:creationId xmlns:a16="http://schemas.microsoft.com/office/drawing/2014/main" id="{9C6A7965-2C99-4D96-832D-3A65AD29AE58}"/>
                </a:ext>
              </a:extLst>
            </p:cNvPr>
            <p:cNvGrpSpPr/>
            <p:nvPr/>
          </p:nvGrpSpPr>
          <p:grpSpPr>
            <a:xfrm>
              <a:off x="9778278" y="5871773"/>
              <a:ext cx="851793" cy="476453"/>
              <a:chOff x="1240191" y="5112911"/>
              <a:chExt cx="982310" cy="549458"/>
            </a:xfrm>
          </p:grpSpPr>
          <p:sp>
            <p:nvSpPr>
              <p:cNvPr id="250" name="Rectangle 249">
                <a:extLst>
                  <a:ext uri="{FF2B5EF4-FFF2-40B4-BE49-F238E27FC236}">
                    <a16:creationId xmlns:a16="http://schemas.microsoft.com/office/drawing/2014/main" id="{9EAAA8E3-C61B-4B82-9978-4A3FF9831675}"/>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A5F7B793-BEF3-4743-A9FD-5B85E338147A}"/>
                  </a:ext>
                </a:extLst>
              </p:cNvPr>
              <p:cNvGrpSpPr/>
              <p:nvPr/>
            </p:nvGrpSpPr>
            <p:grpSpPr>
              <a:xfrm>
                <a:off x="1672750" y="5209655"/>
                <a:ext cx="191307" cy="345271"/>
                <a:chOff x="1711103" y="5209655"/>
                <a:chExt cx="191307" cy="345271"/>
              </a:xfrm>
            </p:grpSpPr>
            <p:sp>
              <p:nvSpPr>
                <p:cNvPr id="264" name="Rectangle 263">
                  <a:extLst>
                    <a:ext uri="{FF2B5EF4-FFF2-40B4-BE49-F238E27FC236}">
                      <a16:creationId xmlns:a16="http://schemas.microsoft.com/office/drawing/2014/main" id="{4285CAB6-FEC2-42AA-AF32-6DB421098F3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Oval 264">
                  <a:extLst>
                    <a:ext uri="{FF2B5EF4-FFF2-40B4-BE49-F238E27FC236}">
                      <a16:creationId xmlns:a16="http://schemas.microsoft.com/office/drawing/2014/main" id="{0347DC1A-E8E0-4BBF-BF95-47FDA6B41EAF}"/>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6" name="Straight Connector 265">
                  <a:extLst>
                    <a:ext uri="{FF2B5EF4-FFF2-40B4-BE49-F238E27FC236}">
                      <a16:creationId xmlns:a16="http://schemas.microsoft.com/office/drawing/2014/main" id="{3D5B31F3-42F4-4706-A81A-37BA3DEFFEEB}"/>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7" name="Rectangle 266">
                  <a:extLst>
                    <a:ext uri="{FF2B5EF4-FFF2-40B4-BE49-F238E27FC236}">
                      <a16:creationId xmlns:a16="http://schemas.microsoft.com/office/drawing/2014/main" id="{25AEBD16-0CC3-443E-A4FF-54D7D16FDA1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a:extLst>
                    <a:ext uri="{FF2B5EF4-FFF2-40B4-BE49-F238E27FC236}">
                      <a16:creationId xmlns:a16="http://schemas.microsoft.com/office/drawing/2014/main" id="{4C24B4BB-7982-4148-A9A8-209EA3712FD6}"/>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9" name="Straight Connector 268">
                  <a:extLst>
                    <a:ext uri="{FF2B5EF4-FFF2-40B4-BE49-F238E27FC236}">
                      <a16:creationId xmlns:a16="http://schemas.microsoft.com/office/drawing/2014/main" id="{881236CD-9FE0-45AD-917E-2DC7B44369B6}"/>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EAA18E66-8D5B-4C6A-B1D2-217683C9DF6C}"/>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1" name="Oval 270">
                  <a:extLst>
                    <a:ext uri="{FF2B5EF4-FFF2-40B4-BE49-F238E27FC236}">
                      <a16:creationId xmlns:a16="http://schemas.microsoft.com/office/drawing/2014/main" id="{74D7AF2D-7FD4-4798-AE17-82B0B30D1E00}"/>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2" name="Straight Connector 271">
                  <a:extLst>
                    <a:ext uri="{FF2B5EF4-FFF2-40B4-BE49-F238E27FC236}">
                      <a16:creationId xmlns:a16="http://schemas.microsoft.com/office/drawing/2014/main" id="{2FBA6968-9345-41AC-B9E4-BB51D43E4FE8}"/>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E72FE203-7046-4398-81DB-34728D8ABAF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 name="Oval 273">
                  <a:extLst>
                    <a:ext uri="{FF2B5EF4-FFF2-40B4-BE49-F238E27FC236}">
                      <a16:creationId xmlns:a16="http://schemas.microsoft.com/office/drawing/2014/main" id="{0EDA24DE-A9F9-45CB-A094-DCED8CC60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5" name="Straight Connector 274">
                  <a:extLst>
                    <a:ext uri="{FF2B5EF4-FFF2-40B4-BE49-F238E27FC236}">
                      <a16:creationId xmlns:a16="http://schemas.microsoft.com/office/drawing/2014/main" id="{915C6270-2870-471F-BA6B-40C89B18D1EB}"/>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EA99DB2B-FB8E-41C9-B735-F152E0FCE983}"/>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Oval 276">
                  <a:extLst>
                    <a:ext uri="{FF2B5EF4-FFF2-40B4-BE49-F238E27FC236}">
                      <a16:creationId xmlns:a16="http://schemas.microsoft.com/office/drawing/2014/main" id="{7B3FBB5B-507D-4F58-A8B6-62C65070E8A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8" name="Straight Connector 277">
                  <a:extLst>
                    <a:ext uri="{FF2B5EF4-FFF2-40B4-BE49-F238E27FC236}">
                      <a16:creationId xmlns:a16="http://schemas.microsoft.com/office/drawing/2014/main" id="{C18D6375-35BD-4772-ABCD-8CFDE290C7A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90BA2281-4BD3-4C74-BB2D-0EC448A50237}"/>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Oval 279">
                  <a:extLst>
                    <a:ext uri="{FF2B5EF4-FFF2-40B4-BE49-F238E27FC236}">
                      <a16:creationId xmlns:a16="http://schemas.microsoft.com/office/drawing/2014/main" id="{D7277229-E600-473F-A30D-88C859DB78E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1" name="Straight Connector 280">
                  <a:extLst>
                    <a:ext uri="{FF2B5EF4-FFF2-40B4-BE49-F238E27FC236}">
                      <a16:creationId xmlns:a16="http://schemas.microsoft.com/office/drawing/2014/main" id="{6B5BB191-5282-4A55-A91B-D561536831C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2" name="Flowchart: Direct Access Storage 251">
                <a:extLst>
                  <a:ext uri="{FF2B5EF4-FFF2-40B4-BE49-F238E27FC236}">
                    <a16:creationId xmlns:a16="http://schemas.microsoft.com/office/drawing/2014/main" id="{0959BC9D-E1C4-45B9-8FD0-DFD3C6EAA355}"/>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53" name="Group 252">
                <a:extLst>
                  <a:ext uri="{FF2B5EF4-FFF2-40B4-BE49-F238E27FC236}">
                    <a16:creationId xmlns:a16="http://schemas.microsoft.com/office/drawing/2014/main" id="{A2D6E4E7-CD1E-4A39-A0ED-6A041B53B60B}"/>
                  </a:ext>
                </a:extLst>
              </p:cNvPr>
              <p:cNvGrpSpPr/>
              <p:nvPr/>
            </p:nvGrpSpPr>
            <p:grpSpPr>
              <a:xfrm>
                <a:off x="1351512" y="5207391"/>
                <a:ext cx="220437" cy="345503"/>
                <a:chOff x="1355289" y="5207391"/>
                <a:chExt cx="220437" cy="345503"/>
              </a:xfrm>
            </p:grpSpPr>
            <p:sp>
              <p:nvSpPr>
                <p:cNvPr id="254" name="Rectangle 5">
                  <a:extLst>
                    <a:ext uri="{FF2B5EF4-FFF2-40B4-BE49-F238E27FC236}">
                      <a16:creationId xmlns:a16="http://schemas.microsoft.com/office/drawing/2014/main" id="{79817B8D-4910-420A-9184-DCD31E442BF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5" name="Freeform 6">
                  <a:extLst>
                    <a:ext uri="{FF2B5EF4-FFF2-40B4-BE49-F238E27FC236}">
                      <a16:creationId xmlns:a16="http://schemas.microsoft.com/office/drawing/2014/main" id="{015EF03C-3A2A-4286-9683-C804043044F3}"/>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6" name="Freeform 7">
                  <a:extLst>
                    <a:ext uri="{FF2B5EF4-FFF2-40B4-BE49-F238E27FC236}">
                      <a16:creationId xmlns:a16="http://schemas.microsoft.com/office/drawing/2014/main" id="{AE74A863-A82B-4D31-8F6D-5D2A1C1FCC7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7" name="Freeform 8">
                  <a:extLst>
                    <a:ext uri="{FF2B5EF4-FFF2-40B4-BE49-F238E27FC236}">
                      <a16:creationId xmlns:a16="http://schemas.microsoft.com/office/drawing/2014/main" id="{BD93D02D-613A-42D4-8814-98906789CF82}"/>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8" name="Freeform 9">
                  <a:extLst>
                    <a:ext uri="{FF2B5EF4-FFF2-40B4-BE49-F238E27FC236}">
                      <a16:creationId xmlns:a16="http://schemas.microsoft.com/office/drawing/2014/main" id="{39E32A6F-9E30-41EC-8B13-B32DF8E4B276}"/>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59" name="Group 258">
                  <a:extLst>
                    <a:ext uri="{FF2B5EF4-FFF2-40B4-BE49-F238E27FC236}">
                      <a16:creationId xmlns:a16="http://schemas.microsoft.com/office/drawing/2014/main" id="{F97CF14A-FD3A-4FDB-8CB9-880EEF472FE9}"/>
                    </a:ext>
                  </a:extLst>
                </p:cNvPr>
                <p:cNvGrpSpPr/>
                <p:nvPr/>
              </p:nvGrpSpPr>
              <p:grpSpPr>
                <a:xfrm>
                  <a:off x="1521861" y="5255179"/>
                  <a:ext cx="19398" cy="206484"/>
                  <a:chOff x="7742330" y="5312676"/>
                  <a:chExt cx="35450" cy="436485"/>
                </a:xfrm>
                <a:solidFill>
                  <a:schemeClr val="tx1"/>
                </a:solidFill>
              </p:grpSpPr>
              <p:sp>
                <p:nvSpPr>
                  <p:cNvPr id="260" name="Oval 14">
                    <a:extLst>
                      <a:ext uri="{FF2B5EF4-FFF2-40B4-BE49-F238E27FC236}">
                        <a16:creationId xmlns:a16="http://schemas.microsoft.com/office/drawing/2014/main" id="{321EC5DC-CE4E-490C-8755-857B08F5CB32}"/>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1" name="Oval 15">
                    <a:extLst>
                      <a:ext uri="{FF2B5EF4-FFF2-40B4-BE49-F238E27FC236}">
                        <a16:creationId xmlns:a16="http://schemas.microsoft.com/office/drawing/2014/main" id="{96404BE6-6358-4E69-96E7-1F092DB2E69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2" name="Oval 16">
                    <a:extLst>
                      <a:ext uri="{FF2B5EF4-FFF2-40B4-BE49-F238E27FC236}">
                        <a16:creationId xmlns:a16="http://schemas.microsoft.com/office/drawing/2014/main" id="{9EBE72D3-EF32-40AA-B2A0-485BEC7253A4}"/>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3" name="Oval 17">
                    <a:extLst>
                      <a:ext uri="{FF2B5EF4-FFF2-40B4-BE49-F238E27FC236}">
                        <a16:creationId xmlns:a16="http://schemas.microsoft.com/office/drawing/2014/main" id="{6B862638-9627-445A-AB64-22B1F42A7C0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84" name="Group 183">
              <a:extLst>
                <a:ext uri="{FF2B5EF4-FFF2-40B4-BE49-F238E27FC236}">
                  <a16:creationId xmlns:a16="http://schemas.microsoft.com/office/drawing/2014/main" id="{AE759206-91EE-46DA-AC5D-7509EB69D83F}"/>
                </a:ext>
              </a:extLst>
            </p:cNvPr>
            <p:cNvGrpSpPr/>
            <p:nvPr/>
          </p:nvGrpSpPr>
          <p:grpSpPr>
            <a:xfrm>
              <a:off x="9593351" y="5465733"/>
              <a:ext cx="851793" cy="476453"/>
              <a:chOff x="1240191" y="5112911"/>
              <a:chExt cx="982310" cy="549458"/>
            </a:xfrm>
          </p:grpSpPr>
          <p:sp>
            <p:nvSpPr>
              <p:cNvPr id="218" name="Rectangle 217">
                <a:extLst>
                  <a:ext uri="{FF2B5EF4-FFF2-40B4-BE49-F238E27FC236}">
                    <a16:creationId xmlns:a16="http://schemas.microsoft.com/office/drawing/2014/main" id="{C177D358-2894-4A65-9130-5F8658B7BC23}"/>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9" name="Group 218">
                <a:extLst>
                  <a:ext uri="{FF2B5EF4-FFF2-40B4-BE49-F238E27FC236}">
                    <a16:creationId xmlns:a16="http://schemas.microsoft.com/office/drawing/2014/main" id="{DD19DC11-A7EB-4EE8-A3C6-D2B6B752ABA1}"/>
                  </a:ext>
                </a:extLst>
              </p:cNvPr>
              <p:cNvGrpSpPr/>
              <p:nvPr/>
            </p:nvGrpSpPr>
            <p:grpSpPr>
              <a:xfrm>
                <a:off x="1672750" y="5209655"/>
                <a:ext cx="191307" cy="345271"/>
                <a:chOff x="1711103" y="5209655"/>
                <a:chExt cx="191307" cy="345271"/>
              </a:xfrm>
            </p:grpSpPr>
            <p:sp>
              <p:nvSpPr>
                <p:cNvPr id="232" name="Rectangle 231">
                  <a:extLst>
                    <a:ext uri="{FF2B5EF4-FFF2-40B4-BE49-F238E27FC236}">
                      <a16:creationId xmlns:a16="http://schemas.microsoft.com/office/drawing/2014/main" id="{B0DD6C94-67AA-4E5D-880B-B1617DD598BE}"/>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Oval 232">
                  <a:extLst>
                    <a:ext uri="{FF2B5EF4-FFF2-40B4-BE49-F238E27FC236}">
                      <a16:creationId xmlns:a16="http://schemas.microsoft.com/office/drawing/2014/main" id="{FBD19E66-F256-435D-8B6C-5CF9E725AA6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4" name="Straight Connector 233">
                  <a:extLst>
                    <a:ext uri="{FF2B5EF4-FFF2-40B4-BE49-F238E27FC236}">
                      <a16:creationId xmlns:a16="http://schemas.microsoft.com/office/drawing/2014/main" id="{E501B7E1-6C27-4670-804D-188B81FD4413}"/>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643497A7-82D2-4420-B03F-661B0A4F307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Oval 235">
                  <a:extLst>
                    <a:ext uri="{FF2B5EF4-FFF2-40B4-BE49-F238E27FC236}">
                      <a16:creationId xmlns:a16="http://schemas.microsoft.com/office/drawing/2014/main" id="{08BAB242-DBF7-445C-8421-796951CBAC8E}"/>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053CD873-2820-4882-87B6-41B49072D56F}"/>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BD5D345F-5A21-4B28-8EE1-E04CA3057C32}"/>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Oval 238">
                  <a:extLst>
                    <a:ext uri="{FF2B5EF4-FFF2-40B4-BE49-F238E27FC236}">
                      <a16:creationId xmlns:a16="http://schemas.microsoft.com/office/drawing/2014/main" id="{9FA8B50A-F6F3-46AA-92B0-993C632565EC}"/>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0" name="Straight Connector 239">
                  <a:extLst>
                    <a:ext uri="{FF2B5EF4-FFF2-40B4-BE49-F238E27FC236}">
                      <a16:creationId xmlns:a16="http://schemas.microsoft.com/office/drawing/2014/main" id="{214619BC-2963-4E45-B9A7-7C333EF5BEBB}"/>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1D1DD559-6267-4C1D-9E77-4492C6A3EF51}"/>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Oval 241">
                  <a:extLst>
                    <a:ext uri="{FF2B5EF4-FFF2-40B4-BE49-F238E27FC236}">
                      <a16:creationId xmlns:a16="http://schemas.microsoft.com/office/drawing/2014/main" id="{C1C26367-D76D-495F-A00C-0EAF41E8EC74}"/>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3" name="Straight Connector 242">
                  <a:extLst>
                    <a:ext uri="{FF2B5EF4-FFF2-40B4-BE49-F238E27FC236}">
                      <a16:creationId xmlns:a16="http://schemas.microsoft.com/office/drawing/2014/main" id="{B3F9C20D-4966-40FE-A97B-51D21741CCA9}"/>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9DA15703-40FB-4C35-B995-8AAECC44D255}"/>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Oval 244">
                  <a:extLst>
                    <a:ext uri="{FF2B5EF4-FFF2-40B4-BE49-F238E27FC236}">
                      <a16:creationId xmlns:a16="http://schemas.microsoft.com/office/drawing/2014/main" id="{5E8811FF-DB3D-4B4B-BF57-926991F6553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6" name="Straight Connector 245">
                  <a:extLst>
                    <a:ext uri="{FF2B5EF4-FFF2-40B4-BE49-F238E27FC236}">
                      <a16:creationId xmlns:a16="http://schemas.microsoft.com/office/drawing/2014/main" id="{5B5ECE1C-AE4B-42F3-88F7-F5A5A0F7E164}"/>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3E9B7ED8-8553-46FA-B844-53EA282F5225}"/>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Oval 247">
                  <a:extLst>
                    <a:ext uri="{FF2B5EF4-FFF2-40B4-BE49-F238E27FC236}">
                      <a16:creationId xmlns:a16="http://schemas.microsoft.com/office/drawing/2014/main" id="{20593716-9930-4A5B-A916-961DE187D285}"/>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9" name="Straight Connector 248">
                  <a:extLst>
                    <a:ext uri="{FF2B5EF4-FFF2-40B4-BE49-F238E27FC236}">
                      <a16:creationId xmlns:a16="http://schemas.microsoft.com/office/drawing/2014/main" id="{F6B6F231-DC60-4483-82C7-569417A23D0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0" name="Flowchart: Direct Access Storage 219">
                <a:extLst>
                  <a:ext uri="{FF2B5EF4-FFF2-40B4-BE49-F238E27FC236}">
                    <a16:creationId xmlns:a16="http://schemas.microsoft.com/office/drawing/2014/main" id="{B7C707AB-7AB8-4964-9356-BB94A17D163A}"/>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21" name="Group 220">
                <a:extLst>
                  <a:ext uri="{FF2B5EF4-FFF2-40B4-BE49-F238E27FC236}">
                    <a16:creationId xmlns:a16="http://schemas.microsoft.com/office/drawing/2014/main" id="{43CA05F0-DFC5-4251-AE0F-EFED16986362}"/>
                  </a:ext>
                </a:extLst>
              </p:cNvPr>
              <p:cNvGrpSpPr/>
              <p:nvPr/>
            </p:nvGrpSpPr>
            <p:grpSpPr>
              <a:xfrm>
                <a:off x="1351512" y="5207391"/>
                <a:ext cx="220437" cy="345503"/>
                <a:chOff x="1355289" y="5207391"/>
                <a:chExt cx="220437" cy="345503"/>
              </a:xfrm>
            </p:grpSpPr>
            <p:sp>
              <p:nvSpPr>
                <p:cNvPr id="222" name="Rectangle 5">
                  <a:extLst>
                    <a:ext uri="{FF2B5EF4-FFF2-40B4-BE49-F238E27FC236}">
                      <a16:creationId xmlns:a16="http://schemas.microsoft.com/office/drawing/2014/main" id="{0EC0C723-E779-4E09-8867-AAC0DCBC460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3" name="Freeform 6">
                  <a:extLst>
                    <a:ext uri="{FF2B5EF4-FFF2-40B4-BE49-F238E27FC236}">
                      <a16:creationId xmlns:a16="http://schemas.microsoft.com/office/drawing/2014/main" id="{1AA6BDBD-5A35-4DFA-9373-938E8B05746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4" name="Freeform 7">
                  <a:extLst>
                    <a:ext uri="{FF2B5EF4-FFF2-40B4-BE49-F238E27FC236}">
                      <a16:creationId xmlns:a16="http://schemas.microsoft.com/office/drawing/2014/main" id="{238953D9-FD18-463C-B586-111DDC2DC492}"/>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5" name="Freeform 8">
                  <a:extLst>
                    <a:ext uri="{FF2B5EF4-FFF2-40B4-BE49-F238E27FC236}">
                      <a16:creationId xmlns:a16="http://schemas.microsoft.com/office/drawing/2014/main" id="{7E582843-A475-4E58-A943-0E07B684E0E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6" name="Freeform 9">
                  <a:extLst>
                    <a:ext uri="{FF2B5EF4-FFF2-40B4-BE49-F238E27FC236}">
                      <a16:creationId xmlns:a16="http://schemas.microsoft.com/office/drawing/2014/main" id="{02387F68-3DD2-42C5-AD74-9C7D6961F032}"/>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27" name="Group 226">
                  <a:extLst>
                    <a:ext uri="{FF2B5EF4-FFF2-40B4-BE49-F238E27FC236}">
                      <a16:creationId xmlns:a16="http://schemas.microsoft.com/office/drawing/2014/main" id="{2C9D424A-C618-4387-A061-2A9B3C60CC39}"/>
                    </a:ext>
                  </a:extLst>
                </p:cNvPr>
                <p:cNvGrpSpPr/>
                <p:nvPr/>
              </p:nvGrpSpPr>
              <p:grpSpPr>
                <a:xfrm>
                  <a:off x="1521861" y="5255179"/>
                  <a:ext cx="19398" cy="206484"/>
                  <a:chOff x="7742330" y="5312676"/>
                  <a:chExt cx="35450" cy="436485"/>
                </a:xfrm>
                <a:solidFill>
                  <a:schemeClr val="tx1"/>
                </a:solidFill>
              </p:grpSpPr>
              <p:sp>
                <p:nvSpPr>
                  <p:cNvPr id="228" name="Oval 14">
                    <a:extLst>
                      <a:ext uri="{FF2B5EF4-FFF2-40B4-BE49-F238E27FC236}">
                        <a16:creationId xmlns:a16="http://schemas.microsoft.com/office/drawing/2014/main" id="{7F474E58-BD05-4966-97A0-1A768A650BF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9" name="Oval 15">
                    <a:extLst>
                      <a:ext uri="{FF2B5EF4-FFF2-40B4-BE49-F238E27FC236}">
                        <a16:creationId xmlns:a16="http://schemas.microsoft.com/office/drawing/2014/main" id="{E4AAA31D-DDE2-4F63-B95C-32964034D033}"/>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0" name="Oval 16">
                    <a:extLst>
                      <a:ext uri="{FF2B5EF4-FFF2-40B4-BE49-F238E27FC236}">
                        <a16:creationId xmlns:a16="http://schemas.microsoft.com/office/drawing/2014/main" id="{1EA52D35-6ECC-403A-9006-01478CD4FBE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1" name="Oval 17">
                    <a:extLst>
                      <a:ext uri="{FF2B5EF4-FFF2-40B4-BE49-F238E27FC236}">
                        <a16:creationId xmlns:a16="http://schemas.microsoft.com/office/drawing/2014/main" id="{098E0BD3-7B6A-4A63-B0C0-B3CB7897BC6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85" name="Group 184">
              <a:extLst>
                <a:ext uri="{FF2B5EF4-FFF2-40B4-BE49-F238E27FC236}">
                  <a16:creationId xmlns:a16="http://schemas.microsoft.com/office/drawing/2014/main" id="{E018D48E-87CF-4FE6-98A6-F0E51834354F}"/>
                </a:ext>
              </a:extLst>
            </p:cNvPr>
            <p:cNvGrpSpPr/>
            <p:nvPr/>
          </p:nvGrpSpPr>
          <p:grpSpPr>
            <a:xfrm>
              <a:off x="9593351" y="6011980"/>
              <a:ext cx="851793" cy="476453"/>
              <a:chOff x="1240191" y="5112911"/>
              <a:chExt cx="982310" cy="549458"/>
            </a:xfrm>
          </p:grpSpPr>
          <p:sp>
            <p:nvSpPr>
              <p:cNvPr id="186" name="Rectangle 185">
                <a:extLst>
                  <a:ext uri="{FF2B5EF4-FFF2-40B4-BE49-F238E27FC236}">
                    <a16:creationId xmlns:a16="http://schemas.microsoft.com/office/drawing/2014/main" id="{6E0CC951-CCAE-4293-96DC-BD8DF1ED4D5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7" name="Group 186">
                <a:extLst>
                  <a:ext uri="{FF2B5EF4-FFF2-40B4-BE49-F238E27FC236}">
                    <a16:creationId xmlns:a16="http://schemas.microsoft.com/office/drawing/2014/main" id="{FA342CD0-BA27-4E0D-987A-FE34EB3B154A}"/>
                  </a:ext>
                </a:extLst>
              </p:cNvPr>
              <p:cNvGrpSpPr/>
              <p:nvPr/>
            </p:nvGrpSpPr>
            <p:grpSpPr>
              <a:xfrm>
                <a:off x="1672750" y="5209655"/>
                <a:ext cx="191307" cy="345271"/>
                <a:chOff x="1711103" y="5209655"/>
                <a:chExt cx="191307" cy="345271"/>
              </a:xfrm>
            </p:grpSpPr>
            <p:sp>
              <p:nvSpPr>
                <p:cNvPr id="200" name="Rectangle 199">
                  <a:extLst>
                    <a:ext uri="{FF2B5EF4-FFF2-40B4-BE49-F238E27FC236}">
                      <a16:creationId xmlns:a16="http://schemas.microsoft.com/office/drawing/2014/main" id="{DE5512A1-76A7-43EC-A636-AF5456BD14C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47D0CB2F-6D94-475A-BDB0-D34541A2A656}"/>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2" name="Straight Connector 201">
                  <a:extLst>
                    <a:ext uri="{FF2B5EF4-FFF2-40B4-BE49-F238E27FC236}">
                      <a16:creationId xmlns:a16="http://schemas.microsoft.com/office/drawing/2014/main" id="{9162958E-00FE-42CA-B2BF-A1018EADBD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0794240B-5DFA-48FF-88B1-6651F1C0C4E7}"/>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22F15DDE-1696-4552-8191-6C9F4A35B4F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4FC0617C-2F3A-418A-A13C-5777489FA00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C162F190-9C75-4E88-AE04-46FA0CE9DD5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C0F95AAB-08C2-4A40-8C6E-3513E13446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8" name="Straight Connector 207">
                  <a:extLst>
                    <a:ext uri="{FF2B5EF4-FFF2-40B4-BE49-F238E27FC236}">
                      <a16:creationId xmlns:a16="http://schemas.microsoft.com/office/drawing/2014/main" id="{5088C168-A31F-47A9-BABB-18D38DBEB8D6}"/>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962635AC-0B47-4DAE-90F2-95409BC6E970}"/>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0" name="Oval 209">
                  <a:extLst>
                    <a:ext uri="{FF2B5EF4-FFF2-40B4-BE49-F238E27FC236}">
                      <a16:creationId xmlns:a16="http://schemas.microsoft.com/office/drawing/2014/main" id="{61A37C75-2E2F-435D-AB9A-BA14201CC384}"/>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1" name="Straight Connector 210">
                  <a:extLst>
                    <a:ext uri="{FF2B5EF4-FFF2-40B4-BE49-F238E27FC236}">
                      <a16:creationId xmlns:a16="http://schemas.microsoft.com/office/drawing/2014/main" id="{91C3EC85-7437-4B48-9759-8248EF03153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FE44E29F-2221-4FA6-873E-27CEFD83FA53}"/>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Oval 212">
                  <a:extLst>
                    <a:ext uri="{FF2B5EF4-FFF2-40B4-BE49-F238E27FC236}">
                      <a16:creationId xmlns:a16="http://schemas.microsoft.com/office/drawing/2014/main" id="{9E280A67-3326-45D4-B314-8D90A873EA2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B80D18C7-DDD8-48C1-9040-DD4A9175156C}"/>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FB020004-DE30-4063-99FD-D85BB0C52095}"/>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Oval 215">
                  <a:extLst>
                    <a:ext uri="{FF2B5EF4-FFF2-40B4-BE49-F238E27FC236}">
                      <a16:creationId xmlns:a16="http://schemas.microsoft.com/office/drawing/2014/main" id="{BA3BCBC5-8E62-46D1-85F8-0179292D00A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E3EB2A15-CAAB-432B-B0F2-AAFA2A88E9E1}"/>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8" name="Flowchart: Direct Access Storage 187">
                <a:extLst>
                  <a:ext uri="{FF2B5EF4-FFF2-40B4-BE49-F238E27FC236}">
                    <a16:creationId xmlns:a16="http://schemas.microsoft.com/office/drawing/2014/main" id="{2C9E2C9B-F521-4447-97B5-809969A521F6}"/>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9" name="Group 188">
                <a:extLst>
                  <a:ext uri="{FF2B5EF4-FFF2-40B4-BE49-F238E27FC236}">
                    <a16:creationId xmlns:a16="http://schemas.microsoft.com/office/drawing/2014/main" id="{DA5DA770-C95E-4035-A2AF-7B3FECFB997A}"/>
                  </a:ext>
                </a:extLst>
              </p:cNvPr>
              <p:cNvGrpSpPr/>
              <p:nvPr/>
            </p:nvGrpSpPr>
            <p:grpSpPr>
              <a:xfrm>
                <a:off x="1351512" y="5207391"/>
                <a:ext cx="220437" cy="345503"/>
                <a:chOff x="1355289" y="5207391"/>
                <a:chExt cx="220437" cy="345503"/>
              </a:xfrm>
            </p:grpSpPr>
            <p:sp>
              <p:nvSpPr>
                <p:cNvPr id="190" name="Rectangle 5">
                  <a:extLst>
                    <a:ext uri="{FF2B5EF4-FFF2-40B4-BE49-F238E27FC236}">
                      <a16:creationId xmlns:a16="http://schemas.microsoft.com/office/drawing/2014/main" id="{4EFB1C80-C4C2-4534-9391-1142E01A441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1" name="Freeform 6">
                  <a:extLst>
                    <a:ext uri="{FF2B5EF4-FFF2-40B4-BE49-F238E27FC236}">
                      <a16:creationId xmlns:a16="http://schemas.microsoft.com/office/drawing/2014/main" id="{DEE1474D-1F80-4190-9057-C6D7C1A3BEE3}"/>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2" name="Freeform 7">
                  <a:extLst>
                    <a:ext uri="{FF2B5EF4-FFF2-40B4-BE49-F238E27FC236}">
                      <a16:creationId xmlns:a16="http://schemas.microsoft.com/office/drawing/2014/main" id="{B15664AE-2181-4435-AD1D-F8FCE8C67EC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Freeform 8">
                  <a:extLst>
                    <a:ext uri="{FF2B5EF4-FFF2-40B4-BE49-F238E27FC236}">
                      <a16:creationId xmlns:a16="http://schemas.microsoft.com/office/drawing/2014/main" id="{C6F555B3-A933-4EB0-A6B0-AD757EFF19C0}"/>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4" name="Freeform 9">
                  <a:extLst>
                    <a:ext uri="{FF2B5EF4-FFF2-40B4-BE49-F238E27FC236}">
                      <a16:creationId xmlns:a16="http://schemas.microsoft.com/office/drawing/2014/main" id="{1922253C-4577-4558-AE92-A323657B98E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5" name="Group 194">
                  <a:extLst>
                    <a:ext uri="{FF2B5EF4-FFF2-40B4-BE49-F238E27FC236}">
                      <a16:creationId xmlns:a16="http://schemas.microsoft.com/office/drawing/2014/main" id="{AA1E692A-E561-4D04-BE13-BA73BE8CA9F7}"/>
                    </a:ext>
                  </a:extLst>
                </p:cNvPr>
                <p:cNvGrpSpPr/>
                <p:nvPr/>
              </p:nvGrpSpPr>
              <p:grpSpPr>
                <a:xfrm>
                  <a:off x="1521861" y="5255179"/>
                  <a:ext cx="19398" cy="206484"/>
                  <a:chOff x="7742330" y="5312676"/>
                  <a:chExt cx="35450" cy="436485"/>
                </a:xfrm>
                <a:solidFill>
                  <a:schemeClr val="tx1"/>
                </a:solidFill>
              </p:grpSpPr>
              <p:sp>
                <p:nvSpPr>
                  <p:cNvPr id="196" name="Oval 14">
                    <a:extLst>
                      <a:ext uri="{FF2B5EF4-FFF2-40B4-BE49-F238E27FC236}">
                        <a16:creationId xmlns:a16="http://schemas.microsoft.com/office/drawing/2014/main" id="{76892D02-E318-48E4-960E-6CF456C4F5CD}"/>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7" name="Oval 15">
                    <a:extLst>
                      <a:ext uri="{FF2B5EF4-FFF2-40B4-BE49-F238E27FC236}">
                        <a16:creationId xmlns:a16="http://schemas.microsoft.com/office/drawing/2014/main" id="{E18A01FF-B3AF-4125-AEF2-3444D8EC345C}"/>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8" name="Oval 16">
                    <a:extLst>
                      <a:ext uri="{FF2B5EF4-FFF2-40B4-BE49-F238E27FC236}">
                        <a16:creationId xmlns:a16="http://schemas.microsoft.com/office/drawing/2014/main" id="{5221E3A7-E203-4B54-8405-FD1810602C3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9" name="Oval 17">
                    <a:extLst>
                      <a:ext uri="{FF2B5EF4-FFF2-40B4-BE49-F238E27FC236}">
                        <a16:creationId xmlns:a16="http://schemas.microsoft.com/office/drawing/2014/main" id="{2184F7C6-3740-4D76-A496-2AB969A2F7E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sp>
        <p:nvSpPr>
          <p:cNvPr id="314" name="TextBox 313">
            <a:extLst>
              <a:ext uri="{FF2B5EF4-FFF2-40B4-BE49-F238E27FC236}">
                <a16:creationId xmlns:a16="http://schemas.microsoft.com/office/drawing/2014/main" id="{5D617B60-CEEE-4823-9CD7-497B255451EC}"/>
              </a:ext>
            </a:extLst>
          </p:cNvPr>
          <p:cNvSpPr txBox="1"/>
          <p:nvPr/>
        </p:nvSpPr>
        <p:spPr>
          <a:xfrm>
            <a:off x="9793661" y="1527799"/>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5" name="TextBox 314">
            <a:extLst>
              <a:ext uri="{FF2B5EF4-FFF2-40B4-BE49-F238E27FC236}">
                <a16:creationId xmlns:a16="http://schemas.microsoft.com/office/drawing/2014/main" id="{0B8657FA-1579-4CCB-9B05-528D9CE3673C}"/>
              </a:ext>
            </a:extLst>
          </p:cNvPr>
          <p:cNvSpPr txBox="1"/>
          <p:nvPr/>
        </p:nvSpPr>
        <p:spPr>
          <a:xfrm>
            <a:off x="9793661" y="2616725"/>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6" name="TextBox 315">
            <a:extLst>
              <a:ext uri="{FF2B5EF4-FFF2-40B4-BE49-F238E27FC236}">
                <a16:creationId xmlns:a16="http://schemas.microsoft.com/office/drawing/2014/main" id="{74C5CDD9-3788-4ABF-BB88-CE221F3ED06B}"/>
              </a:ext>
            </a:extLst>
          </p:cNvPr>
          <p:cNvSpPr txBox="1"/>
          <p:nvPr/>
        </p:nvSpPr>
        <p:spPr>
          <a:xfrm>
            <a:off x="9793661" y="3978774"/>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7" name="TextBox 316">
            <a:extLst>
              <a:ext uri="{FF2B5EF4-FFF2-40B4-BE49-F238E27FC236}">
                <a16:creationId xmlns:a16="http://schemas.microsoft.com/office/drawing/2014/main" id="{8633DFF9-8D39-4304-9A92-76CF4CCA464B}"/>
              </a:ext>
            </a:extLst>
          </p:cNvPr>
          <p:cNvSpPr txBox="1"/>
          <p:nvPr/>
        </p:nvSpPr>
        <p:spPr>
          <a:xfrm>
            <a:off x="9793661" y="5410926"/>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8" name="Rectangle 317">
            <a:extLst>
              <a:ext uri="{FF2B5EF4-FFF2-40B4-BE49-F238E27FC236}">
                <a16:creationId xmlns:a16="http://schemas.microsoft.com/office/drawing/2014/main" id="{EEB61D10-9A16-42BC-A783-CBCBE3058781}"/>
              </a:ext>
            </a:extLst>
          </p:cNvPr>
          <p:cNvSpPr/>
          <p:nvPr/>
        </p:nvSpPr>
        <p:spPr bwMode="auto">
          <a:xfrm>
            <a:off x="8353067" y="1485272"/>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2750C56E-1640-4C7C-B9E7-8A647D44E0FF}"/>
              </a:ext>
            </a:extLst>
          </p:cNvPr>
          <p:cNvSpPr/>
          <p:nvPr/>
        </p:nvSpPr>
        <p:spPr bwMode="auto">
          <a:xfrm>
            <a:off x="8353067" y="3936247"/>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20" name="Group 319">
            <a:extLst>
              <a:ext uri="{FF2B5EF4-FFF2-40B4-BE49-F238E27FC236}">
                <a16:creationId xmlns:a16="http://schemas.microsoft.com/office/drawing/2014/main" id="{1A623B67-52D3-4F73-A0BD-0F370D644221}"/>
              </a:ext>
            </a:extLst>
          </p:cNvPr>
          <p:cNvGrpSpPr/>
          <p:nvPr/>
        </p:nvGrpSpPr>
        <p:grpSpPr>
          <a:xfrm>
            <a:off x="8350294" y="2571376"/>
            <a:ext cx="1159601" cy="580317"/>
            <a:chOff x="7919988" y="2744429"/>
            <a:chExt cx="1159601" cy="580317"/>
          </a:xfrm>
          <a:solidFill>
            <a:schemeClr val="bg1">
              <a:lumMod val="95000"/>
            </a:schemeClr>
          </a:solidFill>
        </p:grpSpPr>
        <p:sp>
          <p:nvSpPr>
            <p:cNvPr id="321" name="Rectangle 320">
              <a:extLst>
                <a:ext uri="{FF2B5EF4-FFF2-40B4-BE49-F238E27FC236}">
                  <a16:creationId xmlns:a16="http://schemas.microsoft.com/office/drawing/2014/main" id="{9830489D-386D-4801-BB2C-1D1FFC0ED8C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7DE2DF09-919E-415F-8123-8D2497FD18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E5BFDFFF-AC7D-43E3-9B92-A28488D9369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4" name="Group 323">
            <a:extLst>
              <a:ext uri="{FF2B5EF4-FFF2-40B4-BE49-F238E27FC236}">
                <a16:creationId xmlns:a16="http://schemas.microsoft.com/office/drawing/2014/main" id="{ED2E67CE-7CBB-4FF5-9150-738C59CB7F46}"/>
              </a:ext>
            </a:extLst>
          </p:cNvPr>
          <p:cNvGrpSpPr/>
          <p:nvPr/>
        </p:nvGrpSpPr>
        <p:grpSpPr>
          <a:xfrm>
            <a:off x="8350294" y="5286967"/>
            <a:ext cx="1159601" cy="580317"/>
            <a:chOff x="7919988" y="2744429"/>
            <a:chExt cx="1159601" cy="580317"/>
          </a:xfrm>
          <a:solidFill>
            <a:schemeClr val="bg1">
              <a:lumMod val="95000"/>
            </a:schemeClr>
          </a:solidFill>
        </p:grpSpPr>
        <p:sp>
          <p:nvSpPr>
            <p:cNvPr id="325" name="Rectangle 324">
              <a:extLst>
                <a:ext uri="{FF2B5EF4-FFF2-40B4-BE49-F238E27FC236}">
                  <a16:creationId xmlns:a16="http://schemas.microsoft.com/office/drawing/2014/main" id="{A6F84FD4-F924-45C9-B20A-BC60CCD418C9}"/>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4C480189-825F-4024-BADE-EE911512C8B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7" name="Rectangle 326">
              <a:extLst>
                <a:ext uri="{FF2B5EF4-FFF2-40B4-BE49-F238E27FC236}">
                  <a16:creationId xmlns:a16="http://schemas.microsoft.com/office/drawing/2014/main" id="{7A33692D-61D7-4C7A-B38B-B0BF43CFCDC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28" name="Rectangle 327">
            <a:extLst>
              <a:ext uri="{FF2B5EF4-FFF2-40B4-BE49-F238E27FC236}">
                <a16:creationId xmlns:a16="http://schemas.microsoft.com/office/drawing/2014/main" id="{65B220A8-CEAB-43DB-B802-985188E0A546}"/>
              </a:ext>
            </a:extLst>
          </p:cNvPr>
          <p:cNvSpPr/>
          <p:nvPr/>
        </p:nvSpPr>
        <p:spPr bwMode="auto">
          <a:xfrm>
            <a:off x="6434245" y="1244517"/>
            <a:ext cx="5035330"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A168FA37-8670-4840-93BD-0E3D87493E55}"/>
              </a:ext>
            </a:extLst>
          </p:cNvPr>
          <p:cNvSpPr/>
          <p:nvPr/>
        </p:nvSpPr>
        <p:spPr bwMode="auto">
          <a:xfrm>
            <a:off x="6434245" y="2116676"/>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39555EDB-C1D6-4C0F-B956-C1F229CFDB4B}"/>
              </a:ext>
            </a:extLst>
          </p:cNvPr>
          <p:cNvSpPr/>
          <p:nvPr/>
        </p:nvSpPr>
        <p:spPr bwMode="auto">
          <a:xfrm>
            <a:off x="6434245" y="4865283"/>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80128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28" grpId="1" animBg="1"/>
      <p:bldP spid="329" grpId="0" animBg="1"/>
      <p:bldP spid="329" grpId="1" animBg="1"/>
      <p:bldP spid="3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64E0-5264-4843-80DE-997917DF61E7}"/>
              </a:ext>
            </a:extLst>
          </p:cNvPr>
          <p:cNvSpPr>
            <a:spLocks noGrp="1"/>
          </p:cNvSpPr>
          <p:nvPr>
            <p:ph type="title"/>
          </p:nvPr>
        </p:nvSpPr>
        <p:spPr/>
        <p:txBody>
          <a:bodyPr/>
          <a:lstStyle/>
          <a:p>
            <a:r>
              <a:rPr lang="en-US"/>
              <a:t>How to estimate RU/s</a:t>
            </a:r>
          </a:p>
        </p:txBody>
      </p:sp>
      <p:sp>
        <p:nvSpPr>
          <p:cNvPr id="3" name="Text Placeholder 2">
            <a:extLst>
              <a:ext uri="{FF2B5EF4-FFF2-40B4-BE49-F238E27FC236}">
                <a16:creationId xmlns:a16="http://schemas.microsoft.com/office/drawing/2014/main" id="{C25B6659-06E2-4E81-8466-4DA7C7708946}"/>
              </a:ext>
            </a:extLst>
          </p:cNvPr>
          <p:cNvSpPr>
            <a:spLocks noGrp="1"/>
          </p:cNvSpPr>
          <p:nvPr>
            <p:ph type="body" sz="quarter" idx="10"/>
          </p:nvPr>
        </p:nvSpPr>
        <p:spPr>
          <a:xfrm>
            <a:off x="584200" y="1435497"/>
            <a:ext cx="11018520" cy="430887"/>
          </a:xfrm>
        </p:spPr>
        <p:txBody>
          <a:bodyPr/>
          <a:lstStyle/>
          <a:p>
            <a:pPr marL="0" indent="0">
              <a:buNone/>
            </a:pPr>
            <a:r>
              <a:rPr lang="en-US" b="1"/>
              <a:t>Demo</a:t>
            </a:r>
            <a:r>
              <a:rPr lang="en-US"/>
              <a:t>: cosmos.azure.com/</a:t>
            </a:r>
            <a:r>
              <a:rPr lang="en-US" err="1"/>
              <a:t>capacitycalculator</a:t>
            </a:r>
            <a:endParaRPr lang="en-US"/>
          </a:p>
        </p:txBody>
      </p:sp>
      <p:pic>
        <p:nvPicPr>
          <p:cNvPr id="4" name="Picture 3">
            <a:extLst>
              <a:ext uri="{FF2B5EF4-FFF2-40B4-BE49-F238E27FC236}">
                <a16:creationId xmlns:a16="http://schemas.microsoft.com/office/drawing/2014/main" id="{5B615763-6DBF-41B8-B82E-39983A9AF4FC}"/>
              </a:ext>
            </a:extLst>
          </p:cNvPr>
          <p:cNvPicPr>
            <a:picLocks noChangeAspect="1"/>
          </p:cNvPicPr>
          <p:nvPr/>
        </p:nvPicPr>
        <p:blipFill>
          <a:blip r:embed="rId2"/>
          <a:stretch>
            <a:fillRect/>
          </a:stretch>
        </p:blipFill>
        <p:spPr>
          <a:xfrm>
            <a:off x="588263" y="2290683"/>
            <a:ext cx="6787487" cy="3627880"/>
          </a:xfrm>
          <a:prstGeom prst="rect">
            <a:avLst/>
          </a:prstGeom>
          <a:ln>
            <a:solidFill>
              <a:schemeClr val="accent1"/>
            </a:solidFill>
          </a:ln>
        </p:spPr>
      </p:pic>
    </p:spTree>
    <p:extLst>
      <p:ext uri="{BB962C8B-B14F-4D97-AF65-F5344CB8AC3E}">
        <p14:creationId xmlns:p14="http://schemas.microsoft.com/office/powerpoint/2010/main" val="4309119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a:xfrm>
            <a:off x="585215" y="3035808"/>
            <a:ext cx="11606785" cy="498598"/>
          </a:xfrm>
        </p:spPr>
        <p:txBody>
          <a:bodyPr/>
          <a:lstStyle/>
          <a:p>
            <a:r>
              <a:rPr lang="en-US"/>
              <a:t>Partitioning</a:t>
            </a:r>
          </a:p>
        </p:txBody>
      </p:sp>
    </p:spTree>
    <p:extLst>
      <p:ext uri="{BB962C8B-B14F-4D97-AF65-F5344CB8AC3E}">
        <p14:creationId xmlns:p14="http://schemas.microsoft.com/office/powerpoint/2010/main" val="172061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Why do we partition in the first place? </a:t>
            </a:r>
          </a:p>
        </p:txBody>
      </p:sp>
      <p:sp>
        <p:nvSpPr>
          <p:cNvPr id="6" name="Text Placeholder 5"/>
          <p:cNvSpPr>
            <a:spLocks noGrp="1"/>
          </p:cNvSpPr>
          <p:nvPr>
            <p:ph type="body" sz="quarter" idx="10"/>
          </p:nvPr>
        </p:nvSpPr>
        <p:spPr>
          <a:xfrm>
            <a:off x="584200" y="1435497"/>
            <a:ext cx="11018520" cy="3964162"/>
          </a:xfrm>
        </p:spPr>
        <p:txBody>
          <a:bodyPr/>
          <a:lstStyle/>
          <a:p>
            <a:r>
              <a:rPr lang="en-US"/>
              <a:t>Scale</a:t>
            </a:r>
          </a:p>
          <a:p>
            <a:endParaRPr lang="en-US"/>
          </a:p>
          <a:p>
            <a:r>
              <a:rPr lang="en-US"/>
              <a:t>Instead of buying larger machines (scaling up) we distribute our data across multiple machines</a:t>
            </a:r>
          </a:p>
          <a:p>
            <a:endParaRPr lang="en-US"/>
          </a:p>
          <a:p>
            <a:r>
              <a:rPr lang="en-US"/>
              <a:t>Each machine is responsible for serving subset of the data.</a:t>
            </a:r>
          </a:p>
          <a:p>
            <a:endParaRPr lang="en-US"/>
          </a:p>
          <a:p>
            <a:r>
              <a:rPr lang="en-US"/>
              <a:t>Analogy: Working in a team</a:t>
            </a:r>
          </a:p>
        </p:txBody>
      </p:sp>
    </p:spTree>
    <p:extLst>
      <p:ext uri="{BB962C8B-B14F-4D97-AF65-F5344CB8AC3E}">
        <p14:creationId xmlns:p14="http://schemas.microsoft.com/office/powerpoint/2010/main" val="268301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apps face new challenges</a:t>
            </a:r>
          </a:p>
        </p:txBody>
      </p:sp>
      <p:sp>
        <p:nvSpPr>
          <p:cNvPr id="17" name="Rectangle 16"/>
          <p:cNvSpPr/>
          <p:nvPr/>
        </p:nvSpPr>
        <p:spPr>
          <a:xfrm>
            <a:off x="6136938" y="2962690"/>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Processing and analyzing large, complex data </a:t>
            </a:r>
          </a:p>
        </p:txBody>
      </p:sp>
      <p:sp>
        <p:nvSpPr>
          <p:cNvPr id="18" name="Rectangle 17"/>
          <p:cNvSpPr/>
          <p:nvPr/>
        </p:nvSpPr>
        <p:spPr>
          <a:xfrm>
            <a:off x="6136938" y="4404806"/>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Offering low-latency to global users</a:t>
            </a:r>
          </a:p>
        </p:txBody>
      </p:sp>
      <p:sp>
        <p:nvSpPr>
          <p:cNvPr id="20" name="Rectangle 19"/>
          <p:cNvSpPr/>
          <p:nvPr/>
        </p:nvSpPr>
        <p:spPr>
          <a:xfrm>
            <a:off x="6136937" y="1520574"/>
            <a:ext cx="600426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Managing and syncing data distributed around the globe</a:t>
            </a:r>
          </a:p>
        </p:txBody>
      </p:sp>
      <p:sp>
        <p:nvSpPr>
          <p:cNvPr id="21" name="Rectangle 20"/>
          <p:cNvSpPr/>
          <p:nvPr/>
        </p:nvSpPr>
        <p:spPr>
          <a:xfrm>
            <a:off x="6136937" y="2241632"/>
            <a:ext cx="600426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Delivering highly-responsive, real-time personalization</a:t>
            </a:r>
          </a:p>
        </p:txBody>
      </p:sp>
      <p:sp>
        <p:nvSpPr>
          <p:cNvPr id="22" name="Rectangle 21"/>
          <p:cNvSpPr/>
          <p:nvPr/>
        </p:nvSpPr>
        <p:spPr>
          <a:xfrm>
            <a:off x="6136938" y="3683748"/>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p:txBody>
      </p:sp>
      <p:sp>
        <p:nvSpPr>
          <p:cNvPr id="13" name="Rectangle 12"/>
          <p:cNvSpPr/>
          <p:nvPr/>
        </p:nvSpPr>
        <p:spPr>
          <a:xfrm>
            <a:off x="6136938" y="5125864"/>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Modernizing existing apps and data</a:t>
            </a:r>
          </a:p>
        </p:txBody>
      </p:sp>
      <p:grpSp>
        <p:nvGrpSpPr>
          <p:cNvPr id="11" name="Group 10">
            <a:extLst>
              <a:ext uri="{FF2B5EF4-FFF2-40B4-BE49-F238E27FC236}">
                <a16:creationId xmlns:a16="http://schemas.microsoft.com/office/drawing/2014/main" id="{82F1401A-DDC9-4D0E-A044-42BA375A73F0}"/>
              </a:ext>
            </a:extLst>
          </p:cNvPr>
          <p:cNvGrpSpPr/>
          <p:nvPr/>
        </p:nvGrpSpPr>
        <p:grpSpPr>
          <a:xfrm>
            <a:off x="5729537" y="1546674"/>
            <a:ext cx="299662" cy="275825"/>
            <a:chOff x="5596169" y="711194"/>
            <a:chExt cx="299662" cy="275825"/>
          </a:xfrm>
        </p:grpSpPr>
        <p:grpSp>
          <p:nvGrpSpPr>
            <p:cNvPr id="8" name="Group 7">
              <a:extLst>
                <a:ext uri="{FF2B5EF4-FFF2-40B4-BE49-F238E27FC236}">
                  <a16:creationId xmlns:a16="http://schemas.microsoft.com/office/drawing/2014/main" id="{B3E6F242-4BED-4D08-9BFD-70C55BFBCCD1}"/>
                </a:ext>
              </a:extLst>
            </p:cNvPr>
            <p:cNvGrpSpPr/>
            <p:nvPr/>
          </p:nvGrpSpPr>
          <p:grpSpPr>
            <a:xfrm>
              <a:off x="5596169" y="711194"/>
              <a:ext cx="275825" cy="275825"/>
              <a:chOff x="5596169" y="711194"/>
              <a:chExt cx="275825" cy="275825"/>
            </a:xfrm>
          </p:grpSpPr>
          <p:sp>
            <p:nvSpPr>
              <p:cNvPr id="7" name="Oval 6">
                <a:extLst>
                  <a:ext uri="{FF2B5EF4-FFF2-40B4-BE49-F238E27FC236}">
                    <a16:creationId xmlns:a16="http://schemas.microsoft.com/office/drawing/2014/main" id="{7860CE25-33B4-4FAE-BAA5-1A2432E0D2E7}"/>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ED52205F-95C7-434A-9EB6-971EEFA55C70}"/>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7475FF33-B56D-4548-9BD0-4984003EBF34}"/>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0" name="Straight Arrow Connector 9">
              <a:extLst>
                <a:ext uri="{FF2B5EF4-FFF2-40B4-BE49-F238E27FC236}">
                  <a16:creationId xmlns:a16="http://schemas.microsoft.com/office/drawing/2014/main" id="{ED944593-7927-425F-A978-886CF639111C}"/>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94CDB14A-A51C-402B-85DF-C62C4D9786FF}"/>
              </a:ext>
            </a:extLst>
          </p:cNvPr>
          <p:cNvGrpSpPr/>
          <p:nvPr/>
        </p:nvGrpSpPr>
        <p:grpSpPr>
          <a:xfrm>
            <a:off x="5729537" y="2280010"/>
            <a:ext cx="299662" cy="275825"/>
            <a:chOff x="5596169" y="711194"/>
            <a:chExt cx="299662" cy="275825"/>
          </a:xfrm>
        </p:grpSpPr>
        <p:grpSp>
          <p:nvGrpSpPr>
            <p:cNvPr id="68" name="Group 67">
              <a:extLst>
                <a:ext uri="{FF2B5EF4-FFF2-40B4-BE49-F238E27FC236}">
                  <a16:creationId xmlns:a16="http://schemas.microsoft.com/office/drawing/2014/main" id="{4CB1FF62-0EB5-42D4-A7DA-642D8DA9EE83}"/>
                </a:ext>
              </a:extLst>
            </p:cNvPr>
            <p:cNvGrpSpPr/>
            <p:nvPr/>
          </p:nvGrpSpPr>
          <p:grpSpPr>
            <a:xfrm>
              <a:off x="5596169" y="711194"/>
              <a:ext cx="275825" cy="275825"/>
              <a:chOff x="5596169" y="711194"/>
              <a:chExt cx="275825" cy="275825"/>
            </a:xfrm>
          </p:grpSpPr>
          <p:sp>
            <p:nvSpPr>
              <p:cNvPr id="70" name="Oval 69">
                <a:extLst>
                  <a:ext uri="{FF2B5EF4-FFF2-40B4-BE49-F238E27FC236}">
                    <a16:creationId xmlns:a16="http://schemas.microsoft.com/office/drawing/2014/main" id="{B074B83F-F169-4639-BD76-6DCB1C9E22E6}"/>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Oval 70">
                <a:extLst>
                  <a:ext uri="{FF2B5EF4-FFF2-40B4-BE49-F238E27FC236}">
                    <a16:creationId xmlns:a16="http://schemas.microsoft.com/office/drawing/2014/main" id="{226118FC-A933-4345-A70E-6C4C55BC39DD}"/>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1AF72A6A-8577-442D-9CD2-4D85E84F08D0}"/>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0AADF2E6-CD63-4297-B6BD-FA9B7E70C69C}"/>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72E6044-1473-4BFA-A713-B59F618B5203}"/>
              </a:ext>
            </a:extLst>
          </p:cNvPr>
          <p:cNvGrpSpPr/>
          <p:nvPr/>
        </p:nvGrpSpPr>
        <p:grpSpPr>
          <a:xfrm>
            <a:off x="5729537" y="3013346"/>
            <a:ext cx="299662" cy="275825"/>
            <a:chOff x="5596169" y="711194"/>
            <a:chExt cx="299662" cy="275825"/>
          </a:xfrm>
        </p:grpSpPr>
        <p:grpSp>
          <p:nvGrpSpPr>
            <p:cNvPr id="74" name="Group 73">
              <a:extLst>
                <a:ext uri="{FF2B5EF4-FFF2-40B4-BE49-F238E27FC236}">
                  <a16:creationId xmlns:a16="http://schemas.microsoft.com/office/drawing/2014/main" id="{77CA1CA2-A9A0-40C4-9BE9-316EBBD9DE0A}"/>
                </a:ext>
              </a:extLst>
            </p:cNvPr>
            <p:cNvGrpSpPr/>
            <p:nvPr/>
          </p:nvGrpSpPr>
          <p:grpSpPr>
            <a:xfrm>
              <a:off x="5596169" y="711194"/>
              <a:ext cx="275825" cy="275825"/>
              <a:chOff x="5596169" y="711194"/>
              <a:chExt cx="275825" cy="275825"/>
            </a:xfrm>
          </p:grpSpPr>
          <p:sp>
            <p:nvSpPr>
              <p:cNvPr id="76" name="Oval 75">
                <a:extLst>
                  <a:ext uri="{FF2B5EF4-FFF2-40B4-BE49-F238E27FC236}">
                    <a16:creationId xmlns:a16="http://schemas.microsoft.com/office/drawing/2014/main" id="{A7778D24-7140-4A7D-86FD-3DED48714055}"/>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032E7D3C-3AD1-4F99-9CC8-1FC019ADFFEE}"/>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583EC424-7888-4D95-A606-F48EB341DC14}"/>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75" name="Straight Arrow Connector 74">
              <a:extLst>
                <a:ext uri="{FF2B5EF4-FFF2-40B4-BE49-F238E27FC236}">
                  <a16:creationId xmlns:a16="http://schemas.microsoft.com/office/drawing/2014/main" id="{49FB56A3-FC74-48D1-AD7F-F6B1A47EF0C5}"/>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01DA0F1-CE9A-41D4-82B3-7C2CFC82F671}"/>
              </a:ext>
            </a:extLst>
          </p:cNvPr>
          <p:cNvGrpSpPr/>
          <p:nvPr/>
        </p:nvGrpSpPr>
        <p:grpSpPr>
          <a:xfrm>
            <a:off x="5729537" y="3746681"/>
            <a:ext cx="299662" cy="275825"/>
            <a:chOff x="5596169" y="711194"/>
            <a:chExt cx="299662" cy="275825"/>
          </a:xfrm>
        </p:grpSpPr>
        <p:grpSp>
          <p:nvGrpSpPr>
            <p:cNvPr id="80" name="Group 79">
              <a:extLst>
                <a:ext uri="{FF2B5EF4-FFF2-40B4-BE49-F238E27FC236}">
                  <a16:creationId xmlns:a16="http://schemas.microsoft.com/office/drawing/2014/main" id="{E1EEFD4B-66EA-4E3B-9040-4E90E8CD61D1}"/>
                </a:ext>
              </a:extLst>
            </p:cNvPr>
            <p:cNvGrpSpPr/>
            <p:nvPr/>
          </p:nvGrpSpPr>
          <p:grpSpPr>
            <a:xfrm>
              <a:off x="5596169" y="711194"/>
              <a:ext cx="275825" cy="275825"/>
              <a:chOff x="5596169" y="711194"/>
              <a:chExt cx="275825" cy="275825"/>
            </a:xfrm>
          </p:grpSpPr>
          <p:sp>
            <p:nvSpPr>
              <p:cNvPr id="82" name="Oval 81">
                <a:extLst>
                  <a:ext uri="{FF2B5EF4-FFF2-40B4-BE49-F238E27FC236}">
                    <a16:creationId xmlns:a16="http://schemas.microsoft.com/office/drawing/2014/main" id="{F4D5D7FF-28F2-4EBB-B3F8-BB20CDFF9629}"/>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892F723-A758-4AEF-94E3-C6E013DFC0CA}"/>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DE3B7D5C-0F52-4979-8570-CF97C155525F}"/>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1" name="Straight Arrow Connector 80">
              <a:extLst>
                <a:ext uri="{FF2B5EF4-FFF2-40B4-BE49-F238E27FC236}">
                  <a16:creationId xmlns:a16="http://schemas.microsoft.com/office/drawing/2014/main" id="{BDA18946-8052-4A88-85D3-243D2FF56FFF}"/>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0530E00-4B33-490C-8509-7D0E543342B9}"/>
              </a:ext>
            </a:extLst>
          </p:cNvPr>
          <p:cNvGrpSpPr/>
          <p:nvPr/>
        </p:nvGrpSpPr>
        <p:grpSpPr>
          <a:xfrm>
            <a:off x="5729537" y="4451955"/>
            <a:ext cx="299662" cy="275825"/>
            <a:chOff x="5596169" y="711194"/>
            <a:chExt cx="299662" cy="275825"/>
          </a:xfrm>
        </p:grpSpPr>
        <p:grpSp>
          <p:nvGrpSpPr>
            <p:cNvPr id="86" name="Group 85">
              <a:extLst>
                <a:ext uri="{FF2B5EF4-FFF2-40B4-BE49-F238E27FC236}">
                  <a16:creationId xmlns:a16="http://schemas.microsoft.com/office/drawing/2014/main" id="{CEA297E6-A3B9-4653-BD8F-91955AFF7C70}"/>
                </a:ext>
              </a:extLst>
            </p:cNvPr>
            <p:cNvGrpSpPr/>
            <p:nvPr/>
          </p:nvGrpSpPr>
          <p:grpSpPr>
            <a:xfrm>
              <a:off x="5596169" y="711194"/>
              <a:ext cx="275825" cy="275825"/>
              <a:chOff x="5596169" y="711194"/>
              <a:chExt cx="275825" cy="275825"/>
            </a:xfrm>
          </p:grpSpPr>
          <p:sp>
            <p:nvSpPr>
              <p:cNvPr id="88" name="Oval 87">
                <a:extLst>
                  <a:ext uri="{FF2B5EF4-FFF2-40B4-BE49-F238E27FC236}">
                    <a16:creationId xmlns:a16="http://schemas.microsoft.com/office/drawing/2014/main" id="{E5F88986-EAB0-4127-B3D5-52A6C22EBE89}"/>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37B0214A-2A96-4549-8ABB-86BB767032DB}"/>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DE2FD6DB-62B5-4AD7-AF9F-6121F248174D}"/>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7" name="Straight Arrow Connector 86">
              <a:extLst>
                <a:ext uri="{FF2B5EF4-FFF2-40B4-BE49-F238E27FC236}">
                  <a16:creationId xmlns:a16="http://schemas.microsoft.com/office/drawing/2014/main" id="{688BFD09-3B63-4E3F-87C5-D947E64D84B7}"/>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0B28C027-AFAC-46D6-AC41-784F8A1EAC16}"/>
              </a:ext>
            </a:extLst>
          </p:cNvPr>
          <p:cNvGrpSpPr/>
          <p:nvPr/>
        </p:nvGrpSpPr>
        <p:grpSpPr>
          <a:xfrm>
            <a:off x="5729537" y="5157228"/>
            <a:ext cx="299662" cy="275825"/>
            <a:chOff x="5596169" y="711194"/>
            <a:chExt cx="299662" cy="275825"/>
          </a:xfrm>
        </p:grpSpPr>
        <p:grpSp>
          <p:nvGrpSpPr>
            <p:cNvPr id="92" name="Group 91">
              <a:extLst>
                <a:ext uri="{FF2B5EF4-FFF2-40B4-BE49-F238E27FC236}">
                  <a16:creationId xmlns:a16="http://schemas.microsoft.com/office/drawing/2014/main" id="{96D565DC-402E-4E41-837E-6C686A61A202}"/>
                </a:ext>
              </a:extLst>
            </p:cNvPr>
            <p:cNvGrpSpPr/>
            <p:nvPr/>
          </p:nvGrpSpPr>
          <p:grpSpPr>
            <a:xfrm>
              <a:off x="5596169" y="711194"/>
              <a:ext cx="275825" cy="275825"/>
              <a:chOff x="5596169" y="711194"/>
              <a:chExt cx="275825" cy="275825"/>
            </a:xfrm>
          </p:grpSpPr>
          <p:sp>
            <p:nvSpPr>
              <p:cNvPr id="94" name="Oval 93">
                <a:extLst>
                  <a:ext uri="{FF2B5EF4-FFF2-40B4-BE49-F238E27FC236}">
                    <a16:creationId xmlns:a16="http://schemas.microsoft.com/office/drawing/2014/main" id="{D0B29DF1-0F4E-40E2-A7C2-3F533271903D}"/>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E490BDFC-6C8D-4726-845F-354BE72C37E4}"/>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EAC08ADD-1C3C-4445-86FD-52E054129E86}"/>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93" name="Straight Arrow Connector 92">
              <a:extLst>
                <a:ext uri="{FF2B5EF4-FFF2-40B4-BE49-F238E27FC236}">
                  <a16:creationId xmlns:a16="http://schemas.microsoft.com/office/drawing/2014/main" id="{43350303-DE5C-4FEA-8E64-97D4E2D7FC69}"/>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143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Partitioning Definitions </a:t>
            </a:r>
          </a:p>
        </p:txBody>
      </p:sp>
      <p:sp>
        <p:nvSpPr>
          <p:cNvPr id="6" name="Text Placeholder 5"/>
          <p:cNvSpPr>
            <a:spLocks noGrp="1"/>
          </p:cNvSpPr>
          <p:nvPr>
            <p:ph type="body" sz="quarter" idx="10"/>
          </p:nvPr>
        </p:nvSpPr>
        <p:spPr>
          <a:xfrm>
            <a:off x="584200" y="1435497"/>
            <a:ext cx="11018520" cy="5343001"/>
          </a:xfrm>
        </p:spPr>
        <p:txBody>
          <a:bodyPr/>
          <a:lstStyle/>
          <a:p>
            <a:r>
              <a:rPr lang="en-US">
                <a:solidFill>
                  <a:schemeClr val="accent1"/>
                </a:solidFill>
              </a:rPr>
              <a:t>Logical partition: </a:t>
            </a:r>
            <a:r>
              <a:rPr lang="en-US"/>
              <a:t>Stores all data associated with the same partition key value</a:t>
            </a:r>
          </a:p>
          <a:p>
            <a:pPr marL="0" indent="0">
              <a:buNone/>
            </a:pPr>
            <a:endParaRPr lang="en-US">
              <a:solidFill>
                <a:schemeClr val="accent1"/>
              </a:solidFill>
            </a:endParaRPr>
          </a:p>
          <a:p>
            <a:r>
              <a:rPr lang="en-US">
                <a:solidFill>
                  <a:schemeClr val="accent1"/>
                </a:solidFill>
              </a:rPr>
              <a:t>Physical partition: </a:t>
            </a:r>
            <a:r>
              <a:rPr lang="en-US"/>
              <a:t>Fixed amount of reserved SSD-backed storage + compute.</a:t>
            </a:r>
          </a:p>
          <a:p>
            <a:pPr marL="0" indent="0">
              <a:buNone/>
            </a:pPr>
            <a:endParaRPr lang="en-US"/>
          </a:p>
          <a:p>
            <a:r>
              <a:rPr lang="en-US"/>
              <a:t>Cosmos DB distributes logical partitions among a smaller number of physical partitions.</a:t>
            </a:r>
          </a:p>
          <a:p>
            <a:endParaRPr lang="en-US"/>
          </a:p>
          <a:p>
            <a:r>
              <a:rPr lang="en-US"/>
              <a:t>From user’s perspective: define 1 partition key per container</a:t>
            </a:r>
          </a:p>
          <a:p>
            <a:endParaRPr lang="en-US"/>
          </a:p>
        </p:txBody>
      </p:sp>
    </p:spTree>
    <p:extLst>
      <p:ext uri="{BB962C8B-B14F-4D97-AF65-F5344CB8AC3E}">
        <p14:creationId xmlns:p14="http://schemas.microsoft.com/office/powerpoint/2010/main" val="4249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a:xfrm>
            <a:off x="270066" y="289959"/>
            <a:ext cx="11654187" cy="899537"/>
          </a:xfrm>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295691" y="430981"/>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596873"/>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227066"/>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hash(</a:t>
            </a:r>
            <a:r>
              <a:rPr lang="en-US" sz="1800">
                <a:solidFill>
                  <a:srgbClr val="0078D7"/>
                </a:solidFill>
                <a:latin typeface="Segoe UI Semilight"/>
              </a:rPr>
              <a:t>vin</a:t>
            </a: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19774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1861308"/>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1864297"/>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401910"/>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401909"/>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1995300"/>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692749" y="5405112"/>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223859" y="541824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338478" y="545584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N</a:t>
            </a:r>
          </a:p>
        </p:txBody>
      </p:sp>
      <p:cxnSp>
        <p:nvCxnSpPr>
          <p:cNvPr id="180" name="Straight Connector 179">
            <a:extLst>
              <a:ext uri="{FF2B5EF4-FFF2-40B4-BE49-F238E27FC236}">
                <a16:creationId xmlns:a16="http://schemas.microsoft.com/office/drawing/2014/main" id="{F01332C8-5B19-47C9-BBC5-0B9E56778BF0}"/>
              </a:ext>
            </a:extLst>
          </p:cNvPr>
          <p:cNvCxnSpPr/>
          <p:nvPr/>
        </p:nvCxnSpPr>
        <p:spPr>
          <a:xfrm flipH="1">
            <a:off x="2806897" y="6241392"/>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42550ED-D3CE-47BB-9981-D9473FDF0E42}"/>
              </a:ext>
            </a:extLst>
          </p:cNvPr>
          <p:cNvCxnSpPr/>
          <p:nvPr/>
        </p:nvCxnSpPr>
        <p:spPr>
          <a:xfrm flipH="1">
            <a:off x="4925162" y="6255346"/>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C304CB7-B757-496D-825F-172E7DF460B5}"/>
              </a:ext>
            </a:extLst>
          </p:cNvPr>
          <p:cNvCxnSpPr/>
          <p:nvPr/>
        </p:nvCxnSpPr>
        <p:spPr>
          <a:xfrm flipH="1">
            <a:off x="7273058" y="626650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A94A316-C2BC-4C8D-8541-E9CABBF34CB8}"/>
              </a:ext>
            </a:extLst>
          </p:cNvPr>
          <p:cNvCxnSpPr/>
          <p:nvPr/>
        </p:nvCxnSpPr>
        <p:spPr>
          <a:xfrm>
            <a:off x="584405" y="6376293"/>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90F6246A-D0EC-4AF1-8276-37F85570E3E9}"/>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92" name="TextBox 191">
            <a:extLst>
              <a:ext uri="{FF2B5EF4-FFF2-40B4-BE49-F238E27FC236}">
                <a16:creationId xmlns:a16="http://schemas.microsoft.com/office/drawing/2014/main" id="{196FD8C7-7933-44F7-8A61-6E549B379F7E}"/>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95" name="TextBox 194">
            <a:extLst>
              <a:ext uri="{FF2B5EF4-FFF2-40B4-BE49-F238E27FC236}">
                <a16:creationId xmlns:a16="http://schemas.microsoft.com/office/drawing/2014/main" id="{351867F2-E75C-4E09-8B8D-A3696437672D}"/>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a:t>
            </a:r>
          </a:p>
        </p:txBody>
      </p:sp>
    </p:spTree>
    <p:extLst>
      <p:ext uri="{BB962C8B-B14F-4D97-AF65-F5344CB8AC3E}">
        <p14:creationId xmlns:p14="http://schemas.microsoft.com/office/powerpoint/2010/main" val="18684411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352841" y="762210"/>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201">
              <a:defRPr/>
            </a:pPr>
            <a:r>
              <a:rPr lang="en-US" sz="1800">
                <a:solidFill>
                  <a:srgbClr val="0078D7"/>
                </a:solidFill>
              </a:rPr>
              <a:t>hash(vin)</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629062"/>
              <a:chOff x="7919988" y="2744429"/>
              <a:chExt cx="1159601" cy="629062"/>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1042928" cy="466198"/>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DFJDFP</a:t>
              </a: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lang="en-US" sz="1600">
                    <a:solidFill>
                      <a:srgbClr val="505050"/>
                    </a:solidFill>
                    <a:latin typeface="Segoe UI Semilight"/>
                    <a:ea typeface="Segoe UI" pitchFamily="34" charset="0"/>
                    <a:cs typeface="Segoe UI" pitchFamily="34" charset="0"/>
                  </a:rPr>
                  <a:t>IKDI3</a:t>
                </a:r>
                <a:endPar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2903434" y="171460"/>
            <a:ext cx="10046755" cy="96022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Documents </a:t>
            </a:r>
            <a:r>
              <a:rPr lang="en-US" sz="2400">
                <a:gradFill>
                  <a:gsLst>
                    <a:gs pos="2917">
                      <a:srgbClr val="505050"/>
                    </a:gs>
                    <a:gs pos="30000">
                      <a:srgbClr val="505050"/>
                    </a:gs>
                  </a:gsLst>
                  <a:lin ang="5400000" scaled="0"/>
                </a:gradFill>
                <a:latin typeface="Segoe UI Semilight"/>
              </a:rPr>
              <a:t>with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same partition key value (</a:t>
            </a:r>
            <a:r>
              <a:rPr lang="en-US" sz="2400">
                <a:gradFill>
                  <a:gsLst>
                    <a:gs pos="2917">
                      <a:srgbClr val="505050"/>
                    </a:gs>
                    <a:gs pos="30000">
                      <a:srgbClr val="505050"/>
                    </a:gs>
                  </a:gsLst>
                  <a:lin ang="5400000" scaled="0"/>
                </a:gradFill>
                <a:latin typeface="Segoe UI Semilight"/>
              </a:rPr>
              <a:t>vin)</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are in same logical, physical partition</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260281" y="4101695"/>
              <a:ext cx="1042930" cy="498885"/>
              <a:chOff x="8036659" y="2744429"/>
              <a:chExt cx="1042930" cy="498885"/>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rPr>
                <a:t>XYZ999</a:t>
              </a:r>
              <a:endParaRPr kumimoji="0" lang="en-US" sz="1600" b="0" i="0" u="none" strike="noStrike" kern="1200" cap="none" spc="0" normalizeH="0" baseline="0" noProof="0">
                <a:ln>
                  <a:noFill/>
                </a:ln>
                <a:solidFill>
                  <a:srgbClr val="505050"/>
                </a:solidFill>
                <a:effectLst/>
                <a:uLnTx/>
                <a:uFillTx/>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N</a:t>
            </a:r>
          </a:p>
        </p:txBody>
      </p:sp>
      <p:sp>
        <p:nvSpPr>
          <p:cNvPr id="95" name="Rectangle 94">
            <a:extLst>
              <a:ext uri="{FF2B5EF4-FFF2-40B4-BE49-F238E27FC236}">
                <a16:creationId xmlns:a16="http://schemas.microsoft.com/office/drawing/2014/main" id="{69527776-9529-46DC-9314-B7920FAF7123}"/>
              </a:ext>
            </a:extLst>
          </p:cNvPr>
          <p:cNvSpPr/>
          <p:nvPr/>
        </p:nvSpPr>
        <p:spPr bwMode="auto">
          <a:xfrm>
            <a:off x="7101211" y="1563212"/>
            <a:ext cx="1169091" cy="48027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A239757B-2BD2-454A-8C26-A795540AA842}"/>
              </a:ext>
            </a:extLst>
          </p:cNvPr>
          <p:cNvSpPr/>
          <p:nvPr/>
        </p:nvSpPr>
        <p:spPr bwMode="auto">
          <a:xfrm>
            <a:off x="7374607" y="1735879"/>
            <a:ext cx="1184058" cy="491201"/>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r>
              <a:rPr lang="en-US" sz="1400">
                <a:solidFill>
                  <a:srgbClr val="0451A5"/>
                </a:solidFill>
                <a:latin typeface="+mj-lt"/>
              </a:rPr>
              <a:t>XYZ999</a:t>
            </a:r>
            <a:endParaRPr lang="en-US" sz="1400">
              <a:solidFill>
                <a:srgbClr val="000000"/>
              </a:solidFill>
              <a:latin typeface="+mj-lt"/>
            </a:endParaRPr>
          </a:p>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a:t>
            </a:r>
          </a:p>
        </p:txBody>
      </p:sp>
      <p:sp>
        <p:nvSpPr>
          <p:cNvPr id="131" name="Rectangle 130">
            <a:extLst>
              <a:ext uri="{FF2B5EF4-FFF2-40B4-BE49-F238E27FC236}">
                <a16:creationId xmlns:a16="http://schemas.microsoft.com/office/drawing/2014/main" id="{5E706D48-50BC-4A33-8266-36D2FF96D560}"/>
              </a:ext>
            </a:extLst>
          </p:cNvPr>
          <p:cNvSpPr/>
          <p:nvPr/>
        </p:nvSpPr>
        <p:spPr bwMode="auto">
          <a:xfrm>
            <a:off x="3578343" y="3763641"/>
            <a:ext cx="926127" cy="41739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ea typeface="Segoe UI" pitchFamily="34" charset="0"/>
                <a:cs typeface="Segoe UI" pitchFamily="34" charset="0"/>
              </a:rPr>
              <a:t>EFJSF</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9036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0833E-6 -3.33333E-6 L -0.46901 0.28033 " pathEditMode="relative" rAng="0" ptsTypes="AA">
                                      <p:cBhvr>
                                        <p:cTn id="6" dur="2000" fill="hold"/>
                                        <p:tgtEl>
                                          <p:spTgt spid="95"/>
                                        </p:tgtEl>
                                        <p:attrNameLst>
                                          <p:attrName>ppt_x</p:attrName>
                                          <p:attrName>ppt_y</p:attrName>
                                        </p:attrNameLst>
                                      </p:cBhvr>
                                      <p:rCtr x="-23451" y="14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70833E-6 4.44444E-6 L -0.28346 0.3868 " pathEditMode="relative" rAng="0" ptsTypes="AA">
                                      <p:cBhvr>
                                        <p:cTn id="18" dur="2000" fill="hold"/>
                                        <p:tgtEl>
                                          <p:spTgt spid="96"/>
                                        </p:tgtEl>
                                        <p:attrNameLst>
                                          <p:attrName>ppt_x</p:attrName>
                                          <p:attrName>ppt_y</p:attrName>
                                        </p:attrNameLst>
                                      </p:cBhvr>
                                      <p:rCtr x="-14180" y="1932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animBg="1"/>
      <p:bldP spid="96" grpId="1" animBg="1"/>
      <p:bldP spid="9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295691" y="762210"/>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hash(vin)</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260281" y="4101695"/>
              <a:ext cx="1042930" cy="498885"/>
              <a:chOff x="8036659" y="2744429"/>
              <a:chExt cx="1042930" cy="498885"/>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DFJDFP</a:t>
              </a: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IKDI3</a:t>
                </a:r>
                <a:endPar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7116141" y="171459"/>
            <a:ext cx="5188979"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Automatically split when close to full</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ea typeface="Segoe UI" pitchFamily="34" charset="0"/>
                    <a:cs typeface="Segoe UI" pitchFamily="34" charset="0"/>
                  </a:rPr>
                  <a:t>EFJSF</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rPr>
                <a:t>XYZ999</a:t>
              </a:r>
              <a:endPar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ILHFD</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8"/>
                <a:chOff x="7950508" y="2926007"/>
                <a:chExt cx="1159601" cy="580318"/>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4"/>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EBHFI</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lang="en-US" sz="1600">
                    <a:solidFill>
                      <a:srgbClr val="505050"/>
                    </a:solidFill>
                    <a:latin typeface="Segoe UI Semilight"/>
                    <a:ea typeface="Segoe UI" pitchFamily="34" charset="0"/>
                    <a:cs typeface="Segoe UI" pitchFamily="34" charset="0"/>
                  </a:rPr>
                  <a:t>BHDN</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N</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a:t>
            </a:r>
          </a:p>
        </p:txBody>
      </p:sp>
      <p:cxnSp>
        <p:nvCxnSpPr>
          <p:cNvPr id="131" name="Straight Connector 130">
            <a:extLst>
              <a:ext uri="{FF2B5EF4-FFF2-40B4-BE49-F238E27FC236}">
                <a16:creationId xmlns:a16="http://schemas.microsoft.com/office/drawing/2014/main" id="{854BD3A7-EB10-441E-8DD6-74C0B3784771}"/>
              </a:ext>
            </a:extLst>
          </p:cNvPr>
          <p:cNvCxnSpPr>
            <a:cxnSpLocks/>
          </p:cNvCxnSpPr>
          <p:nvPr/>
        </p:nvCxnSpPr>
        <p:spPr>
          <a:xfrm>
            <a:off x="8404223" y="5748948"/>
            <a:ext cx="0" cy="5682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A2D292-8B18-463E-B081-D94A6A99F054}"/>
              </a:ext>
            </a:extLst>
          </p:cNvPr>
          <p:cNvGrpSpPr/>
          <p:nvPr/>
        </p:nvGrpSpPr>
        <p:grpSpPr>
          <a:xfrm>
            <a:off x="7165286" y="6225916"/>
            <a:ext cx="2883542" cy="374793"/>
            <a:chOff x="8197312" y="1923701"/>
            <a:chExt cx="2883951" cy="374844"/>
          </a:xfrm>
        </p:grpSpPr>
        <p:sp>
          <p:nvSpPr>
            <p:cNvPr id="153" name="TextBox 152">
              <a:extLst>
                <a:ext uri="{FF2B5EF4-FFF2-40B4-BE49-F238E27FC236}">
                  <a16:creationId xmlns:a16="http://schemas.microsoft.com/office/drawing/2014/main" id="{E5DEA057-1303-4DA9-A133-BE386E95CB5A}"/>
                </a:ext>
              </a:extLst>
            </p:cNvPr>
            <p:cNvSpPr txBox="1"/>
            <p:nvPr/>
          </p:nvSpPr>
          <p:spPr>
            <a:xfrm>
              <a:off x="8197312" y="1923701"/>
              <a:ext cx="1113433" cy="374844"/>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X1</a:t>
              </a:r>
            </a:p>
          </p:txBody>
        </p:sp>
        <p:sp>
          <p:nvSpPr>
            <p:cNvPr id="154" name="TextBox 153">
              <a:extLst>
                <a:ext uri="{FF2B5EF4-FFF2-40B4-BE49-F238E27FC236}">
                  <a16:creationId xmlns:a16="http://schemas.microsoft.com/office/drawing/2014/main" id="{9CAEBAC9-E4D3-464A-A84A-C18660E5E4A6}"/>
                </a:ext>
              </a:extLst>
            </p:cNvPr>
            <p:cNvSpPr txBox="1"/>
            <p:nvPr/>
          </p:nvSpPr>
          <p:spPr>
            <a:xfrm>
              <a:off x="9358481" y="1923701"/>
              <a:ext cx="1722782" cy="374844"/>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X2</a:t>
              </a:r>
            </a:p>
          </p:txBody>
        </p:sp>
      </p:grpSp>
      <p:sp>
        <p:nvSpPr>
          <p:cNvPr id="155" name="TextBox 154">
            <a:extLst>
              <a:ext uri="{FF2B5EF4-FFF2-40B4-BE49-F238E27FC236}">
                <a16:creationId xmlns:a16="http://schemas.microsoft.com/office/drawing/2014/main" id="{4F5DFDE2-294A-459E-8267-8804F3F1ACAA}"/>
              </a:ext>
            </a:extLst>
          </p:cNvPr>
          <p:cNvSpPr txBox="1"/>
          <p:nvPr/>
        </p:nvSpPr>
        <p:spPr>
          <a:xfrm>
            <a:off x="10784486" y="3965430"/>
            <a:ext cx="413176" cy="343443"/>
          </a:xfrm>
          <a:prstGeom prst="rect">
            <a:avLst/>
          </a:prstGeom>
          <a:noFill/>
          <a:ln>
            <a:noFill/>
          </a:ln>
        </p:spPr>
        <p:txBody>
          <a:bodyPr wrap="square" rtlCol="0">
            <a:spAutoFit/>
          </a:bodyPr>
          <a:lstStyle/>
          <a:p>
            <a:pPr marL="0" marR="0" lvl="0" indent="0" algn="ctr" defTabSz="9325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a:t>
            </a:r>
          </a:p>
        </p:txBody>
      </p:sp>
      <p:sp>
        <p:nvSpPr>
          <p:cNvPr id="156" name="TextBox 155">
            <a:extLst>
              <a:ext uri="{FF2B5EF4-FFF2-40B4-BE49-F238E27FC236}">
                <a16:creationId xmlns:a16="http://schemas.microsoft.com/office/drawing/2014/main" id="{B1EF2BF1-42BC-4B45-A7A8-C9107BC951D4}"/>
              </a:ext>
            </a:extLst>
          </p:cNvPr>
          <p:cNvSpPr txBox="1"/>
          <p:nvPr/>
        </p:nvSpPr>
        <p:spPr>
          <a:xfrm>
            <a:off x="9888101" y="5144249"/>
            <a:ext cx="915093" cy="280678"/>
          </a:xfrm>
          <a:prstGeom prst="rect">
            <a:avLst/>
          </a:prstGeom>
          <a:noFill/>
        </p:spPr>
        <p:txBody>
          <a:bodyPr wrap="square" rtlCol="0">
            <a:spAutoFit/>
          </a:bodyPr>
          <a:lstStyle/>
          <a:p>
            <a:pPr marL="0" marR="0" lvl="0" indent="0" algn="ctr" defTabSz="9325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Partition </a:t>
            </a:r>
            <a:r>
              <a:rPr kumimoji="0" lang="en-US" sz="1200" b="0" i="1"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x1</a:t>
            </a:r>
            <a:endParaRPr kumimoji="0" lang="en-US" sz="12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endParaRPr>
          </a:p>
        </p:txBody>
      </p:sp>
      <p:sp>
        <p:nvSpPr>
          <p:cNvPr id="160" name="TextBox 159">
            <a:extLst>
              <a:ext uri="{FF2B5EF4-FFF2-40B4-BE49-F238E27FC236}">
                <a16:creationId xmlns:a16="http://schemas.microsoft.com/office/drawing/2014/main" id="{B8A6BCE7-C3BA-42DF-B682-FF45F3DD48A0}"/>
              </a:ext>
            </a:extLst>
          </p:cNvPr>
          <p:cNvSpPr txBox="1"/>
          <p:nvPr/>
        </p:nvSpPr>
        <p:spPr>
          <a:xfrm>
            <a:off x="11181521" y="5131503"/>
            <a:ext cx="915093" cy="275200"/>
          </a:xfrm>
          <a:prstGeom prst="rect">
            <a:avLst/>
          </a:prstGeom>
          <a:noFill/>
        </p:spPr>
        <p:txBody>
          <a:bodyPr wrap="square" rtlCol="0">
            <a:spAutoFit/>
          </a:bodyPr>
          <a:lstStyle/>
          <a:p>
            <a:pPr marL="0" marR="0" lvl="0" indent="0" algn="ctr" defTabSz="9325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Partition </a:t>
            </a:r>
            <a:r>
              <a:rPr kumimoji="0" lang="en-US" sz="1200" b="0" i="1"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x2</a:t>
            </a:r>
          </a:p>
        </p:txBody>
      </p:sp>
      <p:graphicFrame>
        <p:nvGraphicFramePr>
          <p:cNvPr id="161" name="Table 160">
            <a:extLst>
              <a:ext uri="{FF2B5EF4-FFF2-40B4-BE49-F238E27FC236}">
                <a16:creationId xmlns:a16="http://schemas.microsoft.com/office/drawing/2014/main" id="{9F5ED8C6-948E-4AB9-98CC-626B32D8989B}"/>
              </a:ext>
            </a:extLst>
          </p:cNvPr>
          <p:cNvGraphicFramePr>
            <a:graphicFrameLocks noGrp="1"/>
          </p:cNvGraphicFramePr>
          <p:nvPr>
            <p:extLst>
              <p:ext uri="{D42A27DB-BD31-4B8C-83A1-F6EECF244321}">
                <p14:modId xmlns:p14="http://schemas.microsoft.com/office/powerpoint/2010/main" val="1454592572"/>
              </p:ext>
            </p:extLst>
          </p:nvPr>
        </p:nvGraphicFramePr>
        <p:xfrm>
          <a:off x="11274965" y="3178308"/>
          <a:ext cx="728204" cy="1912752"/>
        </p:xfrm>
        <a:graphic>
          <a:graphicData uri="http://schemas.openxmlformats.org/drawingml/2006/table">
            <a:tbl>
              <a:tblPr firstRow="1" bandRow="1">
                <a:tableStyleId>{5940675A-B579-460E-94D1-54222C63F5DA}</a:tableStyleId>
              </a:tblPr>
              <a:tblGrid>
                <a:gridCol w="728204">
                  <a:extLst>
                    <a:ext uri="{9D8B030D-6E8A-4147-A177-3AD203B41FA5}">
                      <a16:colId xmlns:a16="http://schemas.microsoft.com/office/drawing/2014/main" val="887149463"/>
                    </a:ext>
                  </a:extLst>
                </a:gridCol>
              </a:tblGrid>
              <a:tr h="637584">
                <a:tc>
                  <a:txBody>
                    <a:bodyPr/>
                    <a:lstStyle/>
                    <a:p>
                      <a:r>
                        <a:rPr kumimoji="0" lang="en-US" sz="1100" b="0" i="0" u="none" strike="noStrike" kern="1200" cap="none" spc="0" normalizeH="0" baseline="0" noProof="0">
                          <a:ln>
                            <a:noFill/>
                          </a:ln>
                          <a:solidFill>
                            <a:srgbClr val="505050"/>
                          </a:solidFill>
                          <a:effectLst/>
                          <a:uLnTx/>
                          <a:uFillTx/>
                          <a:latin typeface="+mn-lt"/>
                          <a:ea typeface="Segoe UI" pitchFamily="34" charset="0"/>
                          <a:cs typeface="Segoe UI" pitchFamily="34" charset="0"/>
                        </a:rPr>
                        <a:t>EBHFI</a:t>
                      </a:r>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584">
                <a:tc>
                  <a:txBody>
                    <a:bodyPr/>
                    <a:lstStyle/>
                    <a:p>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584">
                <a:tc>
                  <a:txBody>
                    <a:bodyPr/>
                    <a:lstStyle/>
                    <a:p>
                      <a:r>
                        <a:rPr lang="en-US" sz="1100">
                          <a:solidFill>
                            <a:schemeClr val="tx2"/>
                          </a:solidFill>
                        </a:rPr>
                        <a:t>…</a:t>
                      </a: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162" name="Table 161">
            <a:extLst>
              <a:ext uri="{FF2B5EF4-FFF2-40B4-BE49-F238E27FC236}">
                <a16:creationId xmlns:a16="http://schemas.microsoft.com/office/drawing/2014/main" id="{6726AC5E-306A-45D0-9311-F3EDE671FCF2}"/>
              </a:ext>
            </a:extLst>
          </p:cNvPr>
          <p:cNvGraphicFramePr>
            <a:graphicFrameLocks noGrp="1"/>
          </p:cNvGraphicFramePr>
          <p:nvPr>
            <p:extLst>
              <p:ext uri="{D42A27DB-BD31-4B8C-83A1-F6EECF244321}">
                <p14:modId xmlns:p14="http://schemas.microsoft.com/office/powerpoint/2010/main" val="615240784"/>
              </p:ext>
            </p:extLst>
          </p:nvPr>
        </p:nvGraphicFramePr>
        <p:xfrm>
          <a:off x="9978978" y="3178308"/>
          <a:ext cx="676497" cy="1912752"/>
        </p:xfrm>
        <a:graphic>
          <a:graphicData uri="http://schemas.openxmlformats.org/drawingml/2006/table">
            <a:tbl>
              <a:tblPr firstRow="1" bandRow="1">
                <a:tableStyleId>{5940675A-B579-460E-94D1-54222C63F5DA}</a:tableStyleId>
              </a:tblPr>
              <a:tblGrid>
                <a:gridCol w="676497">
                  <a:extLst>
                    <a:ext uri="{9D8B030D-6E8A-4147-A177-3AD203B41FA5}">
                      <a16:colId xmlns:a16="http://schemas.microsoft.com/office/drawing/2014/main" val="887149463"/>
                    </a:ext>
                  </a:extLst>
                </a:gridCol>
              </a:tblGrid>
              <a:tr h="637584">
                <a:tc>
                  <a:txBody>
                    <a:bodyPr/>
                    <a:lstStyle/>
                    <a:p>
                      <a:r>
                        <a:rPr kumimoji="0" lang="en-US" sz="1100" b="0" i="0" u="none" strike="noStrike" kern="1200" cap="none" spc="0" normalizeH="0" baseline="0" noProof="0">
                          <a:ln>
                            <a:noFill/>
                          </a:ln>
                          <a:solidFill>
                            <a:srgbClr val="505050"/>
                          </a:solidFill>
                          <a:effectLst/>
                          <a:uLnTx/>
                          <a:uFillTx/>
                          <a:latin typeface="+mn-lt"/>
                          <a:ea typeface="Segoe UI" pitchFamily="34" charset="0"/>
                          <a:cs typeface="Segoe UI" pitchFamily="34" charset="0"/>
                        </a:rPr>
                        <a:t>ILHFD</a:t>
                      </a:r>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584">
                <a:tc>
                  <a:txBody>
                    <a:bodyPr/>
                    <a:lstStyle/>
                    <a:p>
                      <a:r>
                        <a:rPr lang="en-US" sz="1100">
                          <a:solidFill>
                            <a:srgbClr val="505050"/>
                          </a:solidFill>
                          <a:latin typeface="+mn-lt"/>
                          <a:ea typeface="Segoe UI" pitchFamily="34" charset="0"/>
                          <a:cs typeface="Segoe UI" pitchFamily="34" charset="0"/>
                        </a:rPr>
                        <a:t>BHDN</a:t>
                      </a:r>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584">
                <a:tc>
                  <a:txBody>
                    <a:bodyPr/>
                    <a:lstStyle/>
                    <a:p>
                      <a:r>
                        <a:rPr lang="en-US" sz="1100">
                          <a:solidFill>
                            <a:schemeClr val="tx2"/>
                          </a:solidFill>
                        </a:rPr>
                        <a:t>…</a:t>
                      </a: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164" name="Straight Arrow Connector 163">
            <a:extLst>
              <a:ext uri="{FF2B5EF4-FFF2-40B4-BE49-F238E27FC236}">
                <a16:creationId xmlns:a16="http://schemas.microsoft.com/office/drawing/2014/main" id="{1722EEAA-B244-47F9-900E-D222ABDFCF2C}"/>
              </a:ext>
            </a:extLst>
          </p:cNvPr>
          <p:cNvCxnSpPr>
            <a:cxnSpLocks/>
          </p:cNvCxnSpPr>
          <p:nvPr/>
        </p:nvCxnSpPr>
        <p:spPr>
          <a:xfrm>
            <a:off x="9327406" y="4148898"/>
            <a:ext cx="323090"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4B0FB5E5-C238-4A58-BFD7-63E1A340C232}"/>
              </a:ext>
            </a:extLst>
          </p:cNvPr>
          <p:cNvSpPr/>
          <p:nvPr/>
        </p:nvSpPr>
        <p:spPr bwMode="auto">
          <a:xfrm>
            <a:off x="1012760" y="3746885"/>
            <a:ext cx="1042781" cy="466132"/>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p>
        </p:txBody>
      </p:sp>
    </p:spTree>
    <p:extLst>
      <p:ext uri="{BB962C8B-B14F-4D97-AF65-F5344CB8AC3E}">
        <p14:creationId xmlns:p14="http://schemas.microsoft.com/office/powerpoint/2010/main" val="334458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5" grpId="0"/>
      <p:bldP spid="156" grpId="0"/>
      <p:bldP spid="1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295691" y="762210"/>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hash(vin)</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260281" y="4101695"/>
              <a:ext cx="1042930" cy="498885"/>
              <a:chOff x="8036659" y="2744429"/>
              <a:chExt cx="1042930" cy="498885"/>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DFJDFP</a:t>
              </a: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IKDI3</a:t>
                </a:r>
                <a:endPar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7450925" y="171459"/>
            <a:ext cx="4911910" cy="960222"/>
          </a:xfrm>
          <a:prstGeom prst="rect">
            <a:avLst/>
          </a:prstGeom>
          <a:noFill/>
        </p:spPr>
        <p:txBody>
          <a:bodyPr wrap="square" lIns="182854" tIns="146284" rIns="182854" bIns="146284" rtlCol="0">
            <a:spAutoFit/>
          </a:bodyPr>
          <a:lstStyle/>
          <a:p>
            <a:pPr lvl="0" defTabSz="914201">
              <a:lnSpc>
                <a:spcPct val="90000"/>
              </a:lnSpc>
              <a:spcAft>
                <a:spcPts val="600"/>
              </a:spcAft>
              <a:defRPr/>
            </a:pPr>
            <a:r>
              <a:rPr lang="en-US" sz="2400">
                <a:gradFill>
                  <a:gsLst>
                    <a:gs pos="2917">
                      <a:srgbClr val="505050"/>
                    </a:gs>
                    <a:gs pos="30000">
                      <a:srgbClr val="505050"/>
                    </a:gs>
                  </a:gsLst>
                  <a:lin ang="5400000" scaled="0"/>
                </a:gradFill>
              </a:rPr>
              <a:t>Cosmos DB distributes RU/s evenly across physical partitions</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ea typeface="Segoe UI" pitchFamily="34" charset="0"/>
                    <a:cs typeface="Segoe UI" pitchFamily="34" charset="0"/>
                  </a:rPr>
                  <a:t>EFJSF</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rPr>
                <a:t>XYZ999</a:t>
              </a:r>
              <a:endPar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ILHFD</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8"/>
                <a:chOff x="7950508" y="2926007"/>
                <a:chExt cx="1159601" cy="580318"/>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4"/>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EBHFI</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lang="en-US" sz="1600">
                    <a:solidFill>
                      <a:srgbClr val="505050"/>
                    </a:solidFill>
                    <a:latin typeface="Segoe UI Semilight"/>
                    <a:ea typeface="Segoe UI" pitchFamily="34" charset="0"/>
                    <a:cs typeface="Segoe UI" pitchFamily="34" charset="0"/>
                  </a:rPr>
                  <a:t>BHDN</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5</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5</a:t>
            </a:r>
          </a:p>
        </p:txBody>
      </p:sp>
      <p:sp>
        <p:nvSpPr>
          <p:cNvPr id="165" name="Rectangle 164">
            <a:extLst>
              <a:ext uri="{FF2B5EF4-FFF2-40B4-BE49-F238E27FC236}">
                <a16:creationId xmlns:a16="http://schemas.microsoft.com/office/drawing/2014/main" id="{4B0FB5E5-C238-4A58-BFD7-63E1A340C232}"/>
              </a:ext>
            </a:extLst>
          </p:cNvPr>
          <p:cNvSpPr/>
          <p:nvPr/>
        </p:nvSpPr>
        <p:spPr bwMode="auto">
          <a:xfrm>
            <a:off x="1012760" y="3746885"/>
            <a:ext cx="1042781" cy="466132"/>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p>
        </p:txBody>
      </p:sp>
      <p:sp>
        <p:nvSpPr>
          <p:cNvPr id="166" name="TextBox 165">
            <a:extLst>
              <a:ext uri="{FF2B5EF4-FFF2-40B4-BE49-F238E27FC236}">
                <a16:creationId xmlns:a16="http://schemas.microsoft.com/office/drawing/2014/main" id="{18B4BC2E-2A47-4A06-AC9B-25FD5A75E2A2}"/>
              </a:ext>
            </a:extLst>
          </p:cNvPr>
          <p:cNvSpPr txBox="1"/>
          <p:nvPr/>
        </p:nvSpPr>
        <p:spPr>
          <a:xfrm>
            <a:off x="5733445" y="691572"/>
            <a:ext cx="2312351"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400" b="1">
                <a:gradFill>
                  <a:gsLst>
                    <a:gs pos="2917">
                      <a:srgbClr val="505050"/>
                    </a:gs>
                    <a:gs pos="30000">
                      <a:srgbClr val="505050"/>
                    </a:gs>
                  </a:gsLst>
                  <a:lin ang="5400000" scaled="0"/>
                </a:gradFill>
                <a:latin typeface="Segoe UI Semilight"/>
              </a:rPr>
              <a:t>3</a:t>
            </a: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0,000 RU/s</a:t>
            </a:r>
          </a:p>
        </p:txBody>
      </p:sp>
      <p:sp>
        <p:nvSpPr>
          <p:cNvPr id="167" name="TextBox 166">
            <a:extLst>
              <a:ext uri="{FF2B5EF4-FFF2-40B4-BE49-F238E27FC236}">
                <a16:creationId xmlns:a16="http://schemas.microsoft.com/office/drawing/2014/main" id="{F86D6271-837A-42B6-A26B-924F43213415}"/>
              </a:ext>
            </a:extLst>
          </p:cNvPr>
          <p:cNvSpPr txBox="1"/>
          <p:nvPr/>
        </p:nvSpPr>
        <p:spPr>
          <a:xfrm>
            <a:off x="875301" y="2321875"/>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6000 RU/s</a:t>
            </a:r>
          </a:p>
        </p:txBody>
      </p:sp>
      <p:sp>
        <p:nvSpPr>
          <p:cNvPr id="168" name="TextBox 167">
            <a:extLst>
              <a:ext uri="{FF2B5EF4-FFF2-40B4-BE49-F238E27FC236}">
                <a16:creationId xmlns:a16="http://schemas.microsoft.com/office/drawing/2014/main" id="{662469B4-309E-4337-9916-31561962B1C6}"/>
              </a:ext>
            </a:extLst>
          </p:cNvPr>
          <p:cNvSpPr txBox="1"/>
          <p:nvPr/>
        </p:nvSpPr>
        <p:spPr>
          <a:xfrm>
            <a:off x="8184975" y="2321875"/>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6000 RU/s</a:t>
            </a:r>
          </a:p>
        </p:txBody>
      </p:sp>
      <p:sp>
        <p:nvSpPr>
          <p:cNvPr id="169" name="TextBox 168">
            <a:extLst>
              <a:ext uri="{FF2B5EF4-FFF2-40B4-BE49-F238E27FC236}">
                <a16:creationId xmlns:a16="http://schemas.microsoft.com/office/drawing/2014/main" id="{E26A1D3D-73B1-4C6E-B729-DBF4ED99EC2B}"/>
              </a:ext>
            </a:extLst>
          </p:cNvPr>
          <p:cNvSpPr txBox="1"/>
          <p:nvPr/>
        </p:nvSpPr>
        <p:spPr>
          <a:xfrm>
            <a:off x="3603564" y="2321875"/>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6000 RU/s</a:t>
            </a:r>
          </a:p>
        </p:txBody>
      </p:sp>
      <p:cxnSp>
        <p:nvCxnSpPr>
          <p:cNvPr id="5" name="Straight Arrow Connector 4">
            <a:extLst>
              <a:ext uri="{FF2B5EF4-FFF2-40B4-BE49-F238E27FC236}">
                <a16:creationId xmlns:a16="http://schemas.microsoft.com/office/drawing/2014/main" id="{29B07D68-0662-48C0-A5CC-A0ED715AA4D6}"/>
              </a:ext>
            </a:extLst>
          </p:cNvPr>
          <p:cNvCxnSpPr>
            <a:cxnSpLocks/>
          </p:cNvCxnSpPr>
          <p:nvPr/>
        </p:nvCxnSpPr>
        <p:spPr>
          <a:xfrm>
            <a:off x="8607055" y="3883632"/>
            <a:ext cx="83489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8513AE-C145-41FB-8C34-9F7878EB56EA}"/>
              </a:ext>
            </a:extLst>
          </p:cNvPr>
          <p:cNvSpPr txBox="1"/>
          <p:nvPr/>
        </p:nvSpPr>
        <p:spPr>
          <a:xfrm>
            <a:off x="9558345" y="2763356"/>
            <a:ext cx="2544612" cy="2348335"/>
          </a:xfrm>
          <a:prstGeom prst="rect">
            <a:avLst/>
          </a:prstGeom>
          <a:noFill/>
          <a:ln>
            <a:solidFill>
              <a:schemeClr val="accent1"/>
            </a:solidFill>
          </a:ln>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Max logical partition size: </a:t>
            </a:r>
            <a:r>
              <a:rPr lang="en-US" b="1">
                <a:gradFill>
                  <a:gsLst>
                    <a:gs pos="2917">
                      <a:schemeClr val="tx1"/>
                    </a:gs>
                    <a:gs pos="30000">
                      <a:schemeClr val="tx1"/>
                    </a:gs>
                  </a:gsLst>
                  <a:lin ang="5400000" scaled="0"/>
                </a:gradFill>
              </a:rPr>
              <a:t>10GB</a:t>
            </a:r>
          </a:p>
          <a:p>
            <a:pPr>
              <a:lnSpc>
                <a:spcPct val="90000"/>
              </a:lnSpc>
              <a:spcAft>
                <a:spcPts val="600"/>
              </a:spcAft>
            </a:pPr>
            <a:endParaRPr lang="en-US" b="1">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Max logical partition RU/s: </a:t>
            </a:r>
            <a:r>
              <a:rPr lang="en-US" b="1">
                <a:gradFill>
                  <a:gsLst>
                    <a:gs pos="2917">
                      <a:schemeClr val="tx1"/>
                    </a:gs>
                    <a:gs pos="30000">
                      <a:schemeClr val="tx1"/>
                    </a:gs>
                  </a:gsLst>
                  <a:lin ang="5400000" scaled="0"/>
                </a:gradFill>
              </a:rPr>
              <a:t>10k RU/s</a:t>
            </a:r>
          </a:p>
          <a:p>
            <a:pPr>
              <a:lnSpc>
                <a:spcPct val="90000"/>
              </a:lnSpc>
              <a:spcAft>
                <a:spcPts val="600"/>
              </a:spcAft>
            </a:pPr>
            <a:endParaRPr lang="en-US">
              <a:gradFill>
                <a:gsLst>
                  <a:gs pos="2917">
                    <a:schemeClr val="tx1"/>
                  </a:gs>
                  <a:gs pos="30000">
                    <a:schemeClr val="tx1"/>
                  </a:gs>
                </a:gsLst>
                <a:lin ang="5400000" scaled="0"/>
              </a:gradFill>
            </a:endParaRPr>
          </a:p>
          <a:p>
            <a:pPr>
              <a:lnSpc>
                <a:spcPct val="90000"/>
              </a:lnSpc>
              <a:spcAft>
                <a:spcPts val="600"/>
              </a:spcAft>
            </a:pPr>
            <a:endParaRPr lang="en-US">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193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you should think about partition keys</a:t>
            </a:r>
          </a:p>
        </p:txBody>
      </p:sp>
      <p:sp>
        <p:nvSpPr>
          <p:cNvPr id="4" name="Content Placeholder 2">
            <a:extLst>
              <a:ext uri="{FF2B5EF4-FFF2-40B4-BE49-F238E27FC236}">
                <a16:creationId xmlns:a16="http://schemas.microsoft.com/office/drawing/2014/main" id="{959606F9-80AB-42FD-96F9-04DD4B1A55DA}"/>
              </a:ext>
            </a:extLst>
          </p:cNvPr>
          <p:cNvSpPr>
            <a:spLocks noGrp="1"/>
          </p:cNvSpPr>
          <p:nvPr>
            <p:ph sz="quarter" idx="10"/>
          </p:nvPr>
        </p:nvSpPr>
        <p:spPr>
          <a:xfrm>
            <a:off x="488978" y="1704735"/>
            <a:ext cx="4951190" cy="4825937"/>
          </a:xfrm>
        </p:spPr>
        <p:txBody>
          <a:bodyPr/>
          <a:lstStyle/>
          <a:p>
            <a:pPr marL="0" indent="0">
              <a:buNone/>
            </a:pPr>
            <a:r>
              <a:rPr lang="en-US" b="1"/>
              <a:t>All partition keys should have these properties:</a:t>
            </a:r>
          </a:p>
          <a:p>
            <a:pPr lvl="1"/>
            <a:r>
              <a:rPr lang="en-US" sz="2800">
                <a:solidFill>
                  <a:schemeClr val="tx1"/>
                </a:solidFill>
              </a:rPr>
              <a:t>Evenly distributes requests</a:t>
            </a:r>
          </a:p>
          <a:p>
            <a:pPr lvl="1"/>
            <a:r>
              <a:rPr lang="en-US" sz="2800">
                <a:solidFill>
                  <a:schemeClr val="tx1"/>
                </a:solidFill>
              </a:rPr>
              <a:t>Evenly distributes storage</a:t>
            </a:r>
          </a:p>
          <a:p>
            <a:pPr lvl="1"/>
            <a:r>
              <a:rPr lang="en-US" sz="2800">
                <a:solidFill>
                  <a:schemeClr val="tx1"/>
                </a:solidFill>
              </a:rPr>
              <a:t>Has a high cardinality</a:t>
            </a:r>
          </a:p>
          <a:p>
            <a:pPr lvl="1"/>
            <a:r>
              <a:rPr lang="en-US" sz="2800">
                <a:solidFill>
                  <a:schemeClr val="tx1"/>
                </a:solidFill>
              </a:rPr>
              <a:t>Is included in the filter of your most frequent query </a:t>
            </a:r>
          </a:p>
          <a:p>
            <a:pPr lvl="1"/>
            <a:r>
              <a:rPr lang="en-US" sz="2800"/>
              <a:t>Is the logical boundary for stored procedures</a:t>
            </a:r>
          </a:p>
          <a:p>
            <a:pPr marL="0" indent="0">
              <a:buNone/>
            </a:pPr>
            <a:endParaRPr lang="en-US"/>
          </a:p>
        </p:txBody>
      </p:sp>
    </p:spTree>
    <p:extLst>
      <p:ext uri="{BB962C8B-B14F-4D97-AF65-F5344CB8AC3E}">
        <p14:creationId xmlns:p14="http://schemas.microsoft.com/office/powerpoint/2010/main" val="42047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you should think about partition keys</a:t>
            </a:r>
          </a:p>
        </p:txBody>
      </p:sp>
      <p:sp>
        <p:nvSpPr>
          <p:cNvPr id="4" name="Content Placeholder 2">
            <a:extLst>
              <a:ext uri="{FF2B5EF4-FFF2-40B4-BE49-F238E27FC236}">
                <a16:creationId xmlns:a16="http://schemas.microsoft.com/office/drawing/2014/main" id="{959606F9-80AB-42FD-96F9-04DD4B1A55DA}"/>
              </a:ext>
            </a:extLst>
          </p:cNvPr>
          <p:cNvSpPr>
            <a:spLocks noGrp="1"/>
          </p:cNvSpPr>
          <p:nvPr>
            <p:ph sz="quarter" idx="10"/>
          </p:nvPr>
        </p:nvSpPr>
        <p:spPr>
          <a:xfrm>
            <a:off x="488978" y="1704735"/>
            <a:ext cx="4951190" cy="4825937"/>
          </a:xfrm>
        </p:spPr>
        <p:txBody>
          <a:bodyPr/>
          <a:lstStyle/>
          <a:p>
            <a:pPr marL="0" indent="0">
              <a:buNone/>
            </a:pPr>
            <a:r>
              <a:rPr lang="en-US" b="1"/>
              <a:t>All partition keys should have these properties:</a:t>
            </a:r>
          </a:p>
          <a:p>
            <a:pPr lvl="1"/>
            <a:r>
              <a:rPr lang="en-US" sz="2800">
                <a:solidFill>
                  <a:schemeClr val="tx1"/>
                </a:solidFill>
              </a:rPr>
              <a:t>Evenly distributes requests</a:t>
            </a:r>
          </a:p>
          <a:p>
            <a:pPr lvl="1"/>
            <a:r>
              <a:rPr lang="en-US" sz="2800">
                <a:solidFill>
                  <a:schemeClr val="tx1"/>
                </a:solidFill>
              </a:rPr>
              <a:t>Evenly distributes storage</a:t>
            </a:r>
          </a:p>
          <a:p>
            <a:pPr lvl="1"/>
            <a:r>
              <a:rPr lang="en-US" sz="2800">
                <a:solidFill>
                  <a:schemeClr val="tx1"/>
                </a:solidFill>
              </a:rPr>
              <a:t>Has a high cardinality</a:t>
            </a:r>
          </a:p>
          <a:p>
            <a:pPr lvl="1"/>
            <a:r>
              <a:rPr lang="en-US" sz="2800">
                <a:solidFill>
                  <a:schemeClr val="tx1"/>
                </a:solidFill>
              </a:rPr>
              <a:t>Is included in the filter of your most frequent query </a:t>
            </a:r>
          </a:p>
          <a:p>
            <a:pPr lvl="1"/>
            <a:r>
              <a:rPr lang="en-US" sz="2800">
                <a:solidFill>
                  <a:srgbClr val="C0C0C0"/>
                </a:solidFill>
              </a:rPr>
              <a:t>Is the logical boundary for stored procedures</a:t>
            </a:r>
          </a:p>
          <a:p>
            <a:pPr marL="0" indent="0">
              <a:buNone/>
            </a:pPr>
            <a:endParaRPr lang="en-US"/>
          </a:p>
        </p:txBody>
      </p:sp>
    </p:spTree>
    <p:extLst>
      <p:ext uri="{BB962C8B-B14F-4D97-AF65-F5344CB8AC3E}">
        <p14:creationId xmlns:p14="http://schemas.microsoft.com/office/powerpoint/2010/main" val="27889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you should think about partition keys</a:t>
            </a:r>
          </a:p>
        </p:txBody>
      </p:sp>
      <p:sp>
        <p:nvSpPr>
          <p:cNvPr id="4" name="Content Placeholder 2">
            <a:extLst>
              <a:ext uri="{FF2B5EF4-FFF2-40B4-BE49-F238E27FC236}">
                <a16:creationId xmlns:a16="http://schemas.microsoft.com/office/drawing/2014/main" id="{959606F9-80AB-42FD-96F9-04DD4B1A55DA}"/>
              </a:ext>
            </a:extLst>
          </p:cNvPr>
          <p:cNvSpPr>
            <a:spLocks noGrp="1"/>
          </p:cNvSpPr>
          <p:nvPr>
            <p:ph sz="quarter" idx="10"/>
          </p:nvPr>
        </p:nvSpPr>
        <p:spPr>
          <a:xfrm>
            <a:off x="488978" y="1704735"/>
            <a:ext cx="4951190" cy="3877985"/>
          </a:xfrm>
        </p:spPr>
        <p:txBody>
          <a:bodyPr/>
          <a:lstStyle/>
          <a:p>
            <a:pPr marL="0" indent="0">
              <a:buNone/>
            </a:pPr>
            <a:r>
              <a:rPr lang="en-US" b="1"/>
              <a:t>All partition keys should have these properties:</a:t>
            </a:r>
          </a:p>
          <a:p>
            <a:pPr lvl="1"/>
            <a:r>
              <a:rPr lang="en-US" sz="2800">
                <a:solidFill>
                  <a:schemeClr val="tx1"/>
                </a:solidFill>
              </a:rPr>
              <a:t>Evenly distributes requests</a:t>
            </a:r>
          </a:p>
          <a:p>
            <a:pPr lvl="1"/>
            <a:r>
              <a:rPr lang="en-US" sz="2800">
                <a:solidFill>
                  <a:schemeClr val="tx1"/>
                </a:solidFill>
              </a:rPr>
              <a:t>Evenly distributes storage</a:t>
            </a:r>
          </a:p>
          <a:p>
            <a:pPr lvl="1"/>
            <a:r>
              <a:rPr lang="en-US" sz="2800">
                <a:solidFill>
                  <a:schemeClr val="tx1"/>
                </a:solidFill>
              </a:rPr>
              <a:t>Has a high cardinality</a:t>
            </a:r>
          </a:p>
          <a:p>
            <a:pPr lvl="1"/>
            <a:r>
              <a:rPr lang="en-US" sz="2800" b="1">
                <a:solidFill>
                  <a:srgbClr val="FF0000"/>
                </a:solidFill>
              </a:rPr>
              <a:t>Is included in the filter of your most frequent query </a:t>
            </a:r>
          </a:p>
          <a:p>
            <a:pPr marL="0" indent="0">
              <a:buNone/>
            </a:pPr>
            <a:endParaRPr lang="en-US"/>
          </a:p>
        </p:txBody>
      </p:sp>
      <p:sp>
        <p:nvSpPr>
          <p:cNvPr id="2" name="Arrow: Right 1">
            <a:extLst>
              <a:ext uri="{FF2B5EF4-FFF2-40B4-BE49-F238E27FC236}">
                <a16:creationId xmlns:a16="http://schemas.microsoft.com/office/drawing/2014/main" id="{D66BE2F2-AB39-4F17-8F6A-5B85F436A7C4}"/>
              </a:ext>
            </a:extLst>
          </p:cNvPr>
          <p:cNvSpPr/>
          <p:nvPr/>
        </p:nvSpPr>
        <p:spPr bwMode="auto">
          <a:xfrm>
            <a:off x="5321876" y="4072538"/>
            <a:ext cx="1760304" cy="64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3A89CA2-FA6F-4261-A7A5-9558A6C60DAA}"/>
              </a:ext>
            </a:extLst>
          </p:cNvPr>
          <p:cNvSpPr txBox="1"/>
          <p:nvPr/>
        </p:nvSpPr>
        <p:spPr>
          <a:xfrm>
            <a:off x="7240811" y="3966571"/>
            <a:ext cx="4951189" cy="861774"/>
          </a:xfrm>
          <a:prstGeom prst="rect">
            <a:avLst/>
          </a:prstGeom>
          <a:noFill/>
        </p:spPr>
        <p:txBody>
          <a:bodyPr wrap="square" lIns="0" tIns="0" rIns="0" bIns="0" rtlCol="0">
            <a:spAutoFit/>
          </a:bodyPr>
          <a:lstStyle/>
          <a:p>
            <a:pPr algn="l"/>
            <a:r>
              <a:rPr lang="en-US" sz="2800" b="1"/>
              <a:t>Only relevant for read-heavy workloads</a:t>
            </a:r>
          </a:p>
        </p:txBody>
      </p:sp>
    </p:spTree>
    <p:extLst>
      <p:ext uri="{BB962C8B-B14F-4D97-AF65-F5344CB8AC3E}">
        <p14:creationId xmlns:p14="http://schemas.microsoft.com/office/powerpoint/2010/main" val="23923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69240" y="1243077"/>
            <a:ext cx="5826759" cy="2978225"/>
          </a:xfrm>
        </p:spPr>
        <p:txBody>
          <a:bodyPr vert="horz" wrap="square" lIns="146284" tIns="91427" rIns="146284" bIns="91427" rtlCol="0" anchor="t">
            <a:spAutoFit/>
          </a:bodyPr>
          <a:lstStyle/>
          <a:p>
            <a:pPr lvl="0"/>
            <a:r>
              <a:rPr lang="en-US" sz="1765"/>
              <a:t>EXAMPLE SCENARIO</a:t>
            </a:r>
          </a:p>
          <a:p>
            <a:pPr marL="0" lvl="1" indent="0">
              <a:buNone/>
            </a:pPr>
            <a:r>
              <a:rPr lang="en-US" sz="1568"/>
              <a:t>Contoso Connected Car is a vehicle telematics company. They are planning to store vehicle telemetry data from millions of vehicles every second in Azure Cosmos DB to power predictive maintenance, fleet management, and driver risk analysis.</a:t>
            </a:r>
            <a:endParaRPr lang="en-US" sz="1568">
              <a:cs typeface="Segoe UI Semilight"/>
            </a:endParaRPr>
          </a:p>
          <a:p>
            <a:pPr marL="0" lvl="1" indent="0">
              <a:buNone/>
            </a:pPr>
            <a:endParaRPr lang="en-US" sz="1568">
              <a:cs typeface="Segoe UI Semilight"/>
            </a:endParaRPr>
          </a:p>
          <a:p>
            <a:r>
              <a:rPr lang="en-US" sz="2000" b="1">
                <a:highlight>
                  <a:srgbClr val="FFFF00"/>
                </a:highlight>
              </a:rPr>
              <a:t>WHAT ARE A FEW POTENTIAL PARTITION KEY CHOICES?</a:t>
            </a:r>
            <a:endParaRPr lang="en-US" sz="2000" b="1">
              <a:highlight>
                <a:srgbClr val="FFFF00"/>
              </a:highlight>
              <a:cs typeface="Segoe UI Light"/>
            </a:endParaRP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269240" y="289511"/>
            <a:ext cx="6452194" cy="1617666"/>
          </a:xfrm>
        </p:spPr>
        <p:txBody>
          <a:bodyPr/>
          <a:lstStyle/>
          <a:p>
            <a:r>
              <a:rPr lang="en-US"/>
              <a:t>Warm-up: </a:t>
            </a:r>
            <a:br>
              <a:rPr lang="en-US"/>
            </a:br>
            <a:r>
              <a:rPr lang="en-US"/>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415" y="2835751"/>
            <a:ext cx="1438071" cy="105712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316" y="2073858"/>
            <a:ext cx="1438071" cy="105712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312" y="3791707"/>
            <a:ext cx="1438071" cy="105712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140" y="3791711"/>
            <a:ext cx="1438071" cy="105712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140" y="2073858"/>
            <a:ext cx="1438071" cy="105712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1361" y="6497561"/>
            <a:ext cx="2296953" cy="138499"/>
            <a:chOff x="270533" y="6498005"/>
            <a:chExt cx="2297278" cy="138519"/>
          </a:xfrm>
        </p:grpSpPr>
        <p:sp>
          <p:nvSpPr>
            <p:cNvPr id="10" name="TextBox 9">
              <a:extLst>
                <a:ext uri="{FF2B5EF4-FFF2-40B4-BE49-F238E27FC236}">
                  <a16:creationId xmlns:a16="http://schemas.microsoft.com/office/drawing/2014/main" id="{0118AEAD-8D7E-4B84-A348-F8C7CCE6AD65}"/>
                </a:ext>
              </a:extLst>
            </p:cNvPr>
            <p:cNvSpPr txBox="1"/>
            <p:nvPr/>
          </p:nvSpPr>
          <p:spPr>
            <a:xfrm>
              <a:off x="556132" y="6498005"/>
              <a:ext cx="2011679" cy="138519"/>
            </a:xfrm>
            <a:prstGeom prst="rect">
              <a:avLst/>
            </a:prstGeom>
            <a:noFill/>
          </p:spPr>
          <p:txBody>
            <a:bodyPr wrap="square" lIns="0" tIns="0" rIns="0" bIns="0" rtlCol="0" anchor="ctr">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227B6D"/>
                  </a:solidFill>
                  <a:effectLst/>
                  <a:uLnTx/>
                  <a:uFillTx/>
                  <a:latin typeface="Segoe UI" panose="020B0502040204020203" pitchFamily="34" charset="0"/>
                  <a:ea typeface="+mn-ea"/>
                  <a:cs typeface="Segoe UI" panose="020B0502040204020203" pitchFamily="34" charset="0"/>
                </a:rPr>
                <a:t>Example – </a:t>
              </a:r>
              <a:r>
                <a:rPr kumimoji="0" lang="en-US" sz="1000" b="0" i="0" u="none" strike="noStrike" kern="0" cap="none" spc="0" normalizeH="0" baseline="0" noProof="0">
                  <a:ln>
                    <a:noFill/>
                  </a:ln>
                  <a:solidFill>
                    <a:srgbClr val="227B6D"/>
                  </a:solidFill>
                  <a:effectLst/>
                  <a:uLnTx/>
                  <a:uFillTx/>
                  <a:latin typeface="Segoe UI Semilight"/>
                  <a:ea typeface="+mn-ea"/>
                  <a:cs typeface="Segoe UI" panose="020B0502040204020203" pitchFamily="34" charset="0"/>
                </a:rPr>
                <a:t>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13712027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are some potential partition key choices? </a:t>
            </a:r>
          </a:p>
        </p:txBody>
      </p:sp>
      <p:sp>
        <p:nvSpPr>
          <p:cNvPr id="6" name="Text Placeholder 5"/>
          <p:cNvSpPr>
            <a:spLocks noGrp="1"/>
          </p:cNvSpPr>
          <p:nvPr>
            <p:ph type="body" sz="quarter" idx="10"/>
          </p:nvPr>
        </p:nvSpPr>
        <p:spPr>
          <a:xfrm>
            <a:off x="584200" y="1435497"/>
            <a:ext cx="11018520" cy="4555093"/>
          </a:xfrm>
        </p:spPr>
        <p:txBody>
          <a:bodyPr/>
          <a:lstStyle/>
          <a:p>
            <a:pPr lvl="1"/>
            <a:r>
              <a:rPr lang="en-US" sz="3200"/>
              <a:t>Vehicle Model</a:t>
            </a:r>
          </a:p>
          <a:p>
            <a:pPr lvl="1"/>
            <a:endParaRPr lang="en-US" sz="3200">
              <a:cs typeface="Segoe UI Semilight"/>
            </a:endParaRPr>
          </a:p>
          <a:p>
            <a:pPr lvl="1"/>
            <a:r>
              <a:rPr lang="en-US" sz="3200"/>
              <a:t>Current Time</a:t>
            </a:r>
          </a:p>
          <a:p>
            <a:pPr lvl="1"/>
            <a:endParaRPr lang="en-US" sz="3200">
              <a:cs typeface="Segoe UI Semilight"/>
            </a:endParaRPr>
          </a:p>
          <a:p>
            <a:pPr lvl="1"/>
            <a:r>
              <a:rPr lang="en-US" sz="3200"/>
              <a:t>Device Id</a:t>
            </a:r>
          </a:p>
          <a:p>
            <a:pPr lvl="1"/>
            <a:endParaRPr lang="en-US" sz="3200">
              <a:cs typeface="Segoe UI Semilight"/>
            </a:endParaRPr>
          </a:p>
          <a:p>
            <a:pPr lvl="1"/>
            <a:r>
              <a:rPr lang="en-US" sz="3200">
                <a:cs typeface="Segoe UI Semilight"/>
              </a:rPr>
              <a:t>Composite Key – Device ID + Current Time</a:t>
            </a:r>
          </a:p>
          <a:p>
            <a:endParaRPr lang="en-US"/>
          </a:p>
        </p:txBody>
      </p:sp>
    </p:spTree>
    <p:extLst>
      <p:ext uri="{BB962C8B-B14F-4D97-AF65-F5344CB8AC3E}">
        <p14:creationId xmlns:p14="http://schemas.microsoft.com/office/powerpoint/2010/main" val="346043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creenshot&#10;&#10;Description automatically generated">
            <a:extLst>
              <a:ext uri="{FF2B5EF4-FFF2-40B4-BE49-F238E27FC236}">
                <a16:creationId xmlns:a16="http://schemas.microsoft.com/office/drawing/2014/main" id="{DACB4AE1-2A24-4544-B7EB-7BC5CDBA0E9B}"/>
              </a:ext>
            </a:extLst>
          </p:cNvPr>
          <p:cNvPicPr>
            <a:picLocks noChangeAspect="1"/>
          </p:cNvPicPr>
          <p:nvPr/>
        </p:nvPicPr>
        <p:blipFill>
          <a:blip r:embed="rId2"/>
          <a:stretch>
            <a:fillRect/>
          </a:stretch>
        </p:blipFill>
        <p:spPr>
          <a:xfrm>
            <a:off x="2474169" y="1445234"/>
            <a:ext cx="7243661" cy="5412766"/>
          </a:xfrm>
          <a:prstGeom prst="rect">
            <a:avLst/>
          </a:prstGeom>
          <a:ln>
            <a:solidFill>
              <a:schemeClr val="accent1"/>
            </a:solidFill>
          </a:ln>
        </p:spPr>
      </p:pic>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dirty="0"/>
              <a:t>IoT – streaming vehicle telemetry</a:t>
            </a:r>
          </a:p>
        </p:txBody>
      </p:sp>
      <p:sp>
        <p:nvSpPr>
          <p:cNvPr id="8" name="Rectangle 7">
            <a:extLst>
              <a:ext uri="{FF2B5EF4-FFF2-40B4-BE49-F238E27FC236}">
                <a16:creationId xmlns:a16="http://schemas.microsoft.com/office/drawing/2014/main" id="{A519B48A-796D-4F91-B5F7-9FE271AF5AC7}"/>
              </a:ext>
            </a:extLst>
          </p:cNvPr>
          <p:cNvSpPr/>
          <p:nvPr/>
        </p:nvSpPr>
        <p:spPr bwMode="auto">
          <a:xfrm>
            <a:off x="5612275" y="4495218"/>
            <a:ext cx="3357221" cy="1450603"/>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0EF35FA-FF79-4A61-BADD-014543304481}"/>
              </a:ext>
            </a:extLst>
          </p:cNvPr>
          <p:cNvSpPr/>
          <p:nvPr/>
        </p:nvSpPr>
        <p:spPr bwMode="auto">
          <a:xfrm>
            <a:off x="7530653" y="3336513"/>
            <a:ext cx="2457945" cy="1158705"/>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0E0E42A-9D70-4A4B-B442-D4FEA33B3FBB}"/>
              </a:ext>
            </a:extLst>
          </p:cNvPr>
          <p:cNvSpPr/>
          <p:nvPr/>
        </p:nvSpPr>
        <p:spPr bwMode="auto">
          <a:xfrm>
            <a:off x="5612275" y="5945821"/>
            <a:ext cx="3357221" cy="934373"/>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2B99361-50F0-4DDC-9285-A481797DA327}"/>
              </a:ext>
            </a:extLst>
          </p:cNvPr>
          <p:cNvSpPr/>
          <p:nvPr/>
        </p:nvSpPr>
        <p:spPr bwMode="auto">
          <a:xfrm>
            <a:off x="5681844" y="1630797"/>
            <a:ext cx="2638498" cy="553999"/>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60152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70066" y="1925901"/>
            <a:ext cx="4571352" cy="2114411"/>
          </a:xfrm>
        </p:spPr>
        <p:txBody>
          <a:bodyPr vert="horz" wrap="square" lIns="91427" tIns="45713" rIns="91427" bIns="45713" rtlCol="0" anchor="t">
            <a:spAutoFit/>
          </a:bodyPr>
          <a:lstStyle/>
          <a:p>
            <a:pPr algn="ctr"/>
            <a:r>
              <a:rPr lang="en-US" sz="1600"/>
              <a:t>VEHICLE MODEL </a:t>
            </a:r>
            <a:r>
              <a:rPr lang="en-US" sz="1600">
                <a:solidFill>
                  <a:srgbClr val="0078D7"/>
                </a:solidFill>
                <a:latin typeface="Segoe UI Semibold"/>
                <a:cs typeface="Segoe UI Semibold"/>
              </a:rPr>
              <a:t>(e.</a:t>
            </a:r>
            <a:r>
              <a:rPr lang="en-US" sz="1600"/>
              <a:t>g. Model A)</a:t>
            </a:r>
            <a:endParaRPr lang="en-US"/>
          </a:p>
          <a:p>
            <a:pPr algn="ctr"/>
            <a:endParaRPr lang="en-US" sz="1500">
              <a:solidFill>
                <a:srgbClr val="0078D7"/>
              </a:solidFill>
              <a:latin typeface="Segoe UI Semibold"/>
            </a:endParaRPr>
          </a:p>
          <a:p>
            <a:pPr algn="ctr"/>
            <a:r>
              <a:rPr lang="en-US" sz="1500" b="0">
                <a:solidFill>
                  <a:schemeClr val="tx1"/>
                </a:solidFill>
                <a:latin typeface="+mn-lt"/>
                <a:cs typeface="Segoe UI Semilight"/>
              </a:rPr>
              <a:t>Most auto manufactures only have a couple dozen models. This will create a fixed number of logical partition</a:t>
            </a:r>
            <a:r>
              <a:rPr lang="en-US" sz="1500" b="0">
                <a:solidFill>
                  <a:schemeClr val="tx1"/>
                </a:solidFill>
                <a:latin typeface="Segoe UI Semilight"/>
                <a:cs typeface="Segoe UI Semilight"/>
              </a:rPr>
              <a:t> key values; and is potentially the least granular option.</a:t>
            </a:r>
          </a:p>
          <a:p>
            <a:pPr algn="ctr"/>
            <a:r>
              <a:rPr lang="en-US" sz="1500" b="0">
                <a:solidFill>
                  <a:schemeClr val="tx1"/>
                </a:solidFill>
                <a:latin typeface="Segoe UI Semilight"/>
                <a:cs typeface="Segoe UI Semilight"/>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5990" y="1925899"/>
            <a:ext cx="4571352" cy="2092703"/>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8D7"/>
                </a:solidFill>
                <a:effectLst/>
                <a:uLnTx/>
                <a:uFillTx/>
                <a:latin typeface="Segoe UI Semibold" charset="0"/>
                <a:cs typeface="Segoe UI Semibold" charset="0"/>
              </a:rPr>
              <a:t>CURRENT MONTH (e.g. 2018-04)</a:t>
            </a:r>
            <a:endParaRPr kumimoji="0" lang="en-US" sz="1400" b="1" i="0" u="none" strike="noStrike" kern="1200" cap="none" spc="0" normalizeH="0" baseline="0" noProof="0">
              <a:ln>
                <a:noFill/>
              </a:ln>
              <a:solidFill>
                <a:srgbClr val="0078D7"/>
              </a:solidFill>
              <a:effectLst/>
              <a:uLnTx/>
              <a:uFillTx/>
              <a:latin typeface="Segoe UI Semibold" charset="0"/>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500" b="1" i="0" u="none" strike="noStrike" kern="1200" cap="none" spc="0" normalizeH="0" baseline="0" noProof="0">
              <a:ln>
                <a:noFill/>
              </a:ln>
              <a:solidFill>
                <a:srgbClr val="0078D7"/>
              </a:solidFill>
              <a:effectLst/>
              <a:uLnTx/>
              <a:uFillTx/>
              <a:latin typeface="Segoe UI Semibold"/>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Auto manufacturers have transactions occurring throughout the year. This will create a more balanced distribution of storage across partition key values.</a:t>
            </a: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However, most business transactions occur on recent data creating the possibility of a hot partition key for the current month on throughput.</a:t>
            </a: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967" y="2900440"/>
            <a:ext cx="1438071" cy="105712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20300" y="4660694"/>
            <a:ext cx="4470888" cy="1324981"/>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050"/>
                <a:ext cx="914400" cy="949374"/>
                <a:chOff x="7890518" y="4812050"/>
                <a:chExt cx="914400" cy="949374"/>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Rodel</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Turlic</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050"/>
                <a:ext cx="914400" cy="949374"/>
                <a:chOff x="7890518" y="4812050"/>
                <a:chExt cx="914400" cy="949374"/>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Rodel</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Turlic</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222" y="4660694"/>
            <a:ext cx="4470888" cy="1324981"/>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050"/>
                <a:ext cx="914400" cy="949374"/>
                <a:chOff x="7890518" y="4812050"/>
                <a:chExt cx="914400" cy="949374"/>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050"/>
                <a:ext cx="914400" cy="949374"/>
                <a:chOff x="7890518" y="4812050"/>
                <a:chExt cx="914400" cy="949374"/>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1361" y="6497561"/>
            <a:ext cx="2296953" cy="138499"/>
            <a:chOff x="270533" y="6498005"/>
            <a:chExt cx="2297278" cy="13851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2" y="6498005"/>
              <a:ext cx="2011679" cy="138519"/>
            </a:xfrm>
            <a:prstGeom prst="rect">
              <a:avLst/>
            </a:prstGeom>
            <a:noFill/>
          </p:spPr>
          <p:txBody>
            <a:bodyPr wrap="square" lIns="0" tIns="0" rIns="0" bIns="0" rtlCol="0" anchor="ctr">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227B6D"/>
                  </a:solidFill>
                  <a:effectLst/>
                  <a:uLnTx/>
                  <a:uFillTx/>
                  <a:latin typeface="Segoe UI" panose="020B0502040204020203" pitchFamily="34" charset="0"/>
                  <a:ea typeface="+mn-ea"/>
                  <a:cs typeface="Segoe UI" panose="020B0502040204020203" pitchFamily="34" charset="0"/>
                </a:rPr>
                <a:t>Example – </a:t>
              </a:r>
              <a:r>
                <a:rPr kumimoji="0" lang="en-US" sz="1000" b="0" i="0" u="none" strike="noStrike" kern="0" cap="none" spc="0" normalizeH="0" baseline="0" noProof="0">
                  <a:ln>
                    <a:noFill/>
                  </a:ln>
                  <a:solidFill>
                    <a:srgbClr val="227B6D"/>
                  </a:solidFill>
                  <a:effectLst/>
                  <a:uLnTx/>
                  <a:uFillTx/>
                  <a:latin typeface="Segoe UI Semilight"/>
                  <a:ea typeface="+mn-ea"/>
                  <a:cs typeface="Segoe UI" panose="020B0502040204020203" pitchFamily="34" charset="0"/>
                </a:rPr>
                <a:t>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DD0EAD9A-328D-49A0-A4D4-EEF3757BE96B}"/>
              </a:ext>
            </a:extLst>
          </p:cNvPr>
          <p:cNvSpPr/>
          <p:nvPr/>
        </p:nvSpPr>
        <p:spPr bwMode="auto">
          <a:xfrm>
            <a:off x="382037" y="1617215"/>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69A90CC1-DE91-4987-8642-612E0585CD90}"/>
              </a:ext>
            </a:extLst>
          </p:cNvPr>
          <p:cNvSpPr/>
          <p:nvPr/>
        </p:nvSpPr>
        <p:spPr bwMode="auto">
          <a:xfrm>
            <a:off x="6936023" y="1561818"/>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44832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animBg="1"/>
      <p:bldP spid="6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154" y="4660697"/>
            <a:ext cx="4764329" cy="1324982"/>
            <a:chOff x="-24243" y="4673773"/>
            <a:chExt cx="4765005" cy="132516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87022"/>
              <a:ext cx="2055295" cy="911920"/>
              <a:chOff x="7940454" y="4738093"/>
              <a:chExt cx="2473059" cy="1097280"/>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812050"/>
                <a:ext cx="1375338" cy="949372"/>
                <a:chOff x="7463080" y="4812050"/>
                <a:chExt cx="1375338" cy="949372"/>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812050"/>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5070118"/>
                  <a:ext cx="137533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6" y="5328188"/>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586259"/>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40"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87022"/>
              <a:ext cx="2055297" cy="911920"/>
              <a:chOff x="7940454" y="4738093"/>
              <a:chExt cx="2473061" cy="1097280"/>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812049"/>
                <a:ext cx="1375338" cy="949373"/>
                <a:chOff x="7463080" y="4812049"/>
                <a:chExt cx="1375338" cy="949373"/>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812049"/>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5070121"/>
                  <a:ext cx="137533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6" y="5328190"/>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586259"/>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70066" y="1925898"/>
            <a:ext cx="4571352" cy="1906662"/>
          </a:xfrm>
        </p:spPr>
        <p:txBody>
          <a:bodyPr vert="horz" wrap="square" lIns="91427" tIns="45713" rIns="91427" bIns="45713" rtlCol="0" anchor="t">
            <a:spAutoFit/>
          </a:bodyPr>
          <a:lstStyle/>
          <a:p>
            <a:pPr lvl="0" algn="ctr"/>
            <a:r>
              <a:rPr lang="en-US" sz="1600"/>
              <a:t>DEVICE ID (e.g. Device123)</a:t>
            </a:r>
            <a:endParaRPr lang="en-US">
              <a:solidFill>
                <a:srgbClr val="0078D7"/>
              </a:solidFill>
            </a:endParaRPr>
          </a:p>
          <a:p>
            <a:pPr lvl="0" algn="ctr"/>
            <a:endParaRPr lang="en-US" sz="1500">
              <a:solidFill>
                <a:srgbClr val="0078D7"/>
              </a:solidFill>
              <a:latin typeface="Segoe UI Semibold"/>
            </a:endParaRPr>
          </a:p>
          <a:p>
            <a:pPr lvl="0" algn="ctr"/>
            <a:r>
              <a:rPr lang="en-US" sz="1500" b="0">
                <a:solidFill>
                  <a:srgbClr val="505050"/>
                </a:solidFill>
                <a:latin typeface="Segoe UI Semilight"/>
                <a:cs typeface="Segoe UI Semilight"/>
              </a:rPr>
              <a:t>Each car would have a unique device ID. This creates a large number of partition key values and would have a significant amount of granularity.</a:t>
            </a:r>
          </a:p>
          <a:p>
            <a:pPr lvl="0" algn="ctr"/>
            <a:r>
              <a:rPr lang="en-US" sz="1500" b="0">
                <a:solidFill>
                  <a:srgbClr val="505050"/>
                </a:solidFill>
                <a:latin typeface="Segoe UI Semilight"/>
                <a:cs typeface="Segoe UI Semilight"/>
              </a:rPr>
              <a:t>Depending on how many transactions occur per vehicle, it is possible to a specific partition key that reaches the storage limit per partition key</a:t>
            </a:r>
            <a:endParaRPr lang="en-US" sz="150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2902" y="1925898"/>
            <a:ext cx="4571352" cy="2554344"/>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8D7"/>
                </a:solidFill>
                <a:effectLst/>
                <a:uLnTx/>
                <a:uFillTx/>
                <a:latin typeface="Segoe UI Semibold"/>
                <a:cs typeface="Segoe UI Semibold"/>
              </a:rPr>
              <a:t>COMPOSITE KEY </a:t>
            </a:r>
            <a:r>
              <a:rPr kumimoji="0" lang="en-US" sz="1600" b="1" i="0" u="none" strike="noStrike" kern="1200" cap="none" spc="0" normalizeH="0" baseline="0" noProof="0">
                <a:ln>
                  <a:noFill/>
                </a:ln>
                <a:solidFill>
                  <a:srgbClr val="0078D7"/>
                </a:solidFill>
                <a:effectLst/>
                <a:uLnTx/>
                <a:uFillTx/>
                <a:latin typeface="Segoe UI Semibold" charset="0"/>
                <a:cs typeface="Segoe UI Semibold" charset="0"/>
              </a:rPr>
              <a:t>(Device ID + Time)</a:t>
            </a:r>
            <a:endParaRPr kumimoji="0" lang="en-US" sz="1400" b="1" i="0" u="none" strike="noStrike" kern="1200" cap="none" spc="0" normalizeH="0" baseline="0" noProof="0">
              <a:ln>
                <a:noFill/>
              </a:ln>
              <a:solidFill>
                <a:srgbClr val="0078D7"/>
              </a:solidFill>
              <a:effectLst/>
              <a:uLnTx/>
              <a:uFillTx/>
              <a:latin typeface="Segoe UI Semibold" charset="0"/>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500" b="1" i="0" u="none" strike="noStrike" kern="1200" cap="none" spc="0" normalizeH="0" baseline="0" noProof="0">
              <a:ln>
                <a:noFill/>
              </a:ln>
              <a:solidFill>
                <a:srgbClr val="0078D7"/>
              </a:solidFill>
              <a:effectLst/>
              <a:uLnTx/>
              <a:uFillTx/>
              <a:latin typeface="Segoe UI Semibold"/>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967" y="2900440"/>
            <a:ext cx="1438071" cy="105712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2678" y="4660696"/>
            <a:ext cx="4470888" cy="1324982"/>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050"/>
                <a:ext cx="914400" cy="949372"/>
                <a:chOff x="7890518" y="4812050"/>
                <a:chExt cx="914400" cy="949372"/>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11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19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25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050"/>
                <a:ext cx="914400" cy="949372"/>
                <a:chOff x="7890518" y="4812050"/>
                <a:chExt cx="914400" cy="949372"/>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11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19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25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1361" y="6497561"/>
            <a:ext cx="2296953" cy="138499"/>
            <a:chOff x="270533" y="6498005"/>
            <a:chExt cx="2297278" cy="13851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2" y="6498005"/>
              <a:ext cx="2011679" cy="138519"/>
            </a:xfrm>
            <a:prstGeom prst="rect">
              <a:avLst/>
            </a:prstGeom>
            <a:noFill/>
          </p:spPr>
          <p:txBody>
            <a:bodyPr wrap="square" lIns="0" tIns="0" rIns="0" bIns="0" rtlCol="0" anchor="ctr">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227B6D"/>
                  </a:solidFill>
                  <a:effectLst/>
                  <a:uLnTx/>
                  <a:uFillTx/>
                  <a:latin typeface="Segoe UI" panose="020B0502040204020203" pitchFamily="34" charset="0"/>
                  <a:ea typeface="+mn-ea"/>
                  <a:cs typeface="Segoe UI" panose="020B0502040204020203" pitchFamily="34" charset="0"/>
                </a:rPr>
                <a:t>Example – </a:t>
              </a:r>
              <a:r>
                <a:rPr kumimoji="0" lang="en-US" sz="1000" b="0" i="0" u="none" strike="noStrike" kern="0" cap="none" spc="0" normalizeH="0" baseline="0" noProof="0">
                  <a:ln>
                    <a:noFill/>
                  </a:ln>
                  <a:solidFill>
                    <a:srgbClr val="227B6D"/>
                  </a:solidFill>
                  <a:effectLst/>
                  <a:uLnTx/>
                  <a:uFillTx/>
                  <a:latin typeface="Segoe UI Semilight"/>
                  <a:ea typeface="+mn-ea"/>
                  <a:cs typeface="Segoe UI" panose="020B0502040204020203" pitchFamily="34" charset="0"/>
                </a:rPr>
                <a:t>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840C80CA-BDA8-403E-BC66-903BDB005D8A}"/>
              </a:ext>
            </a:extLst>
          </p:cNvPr>
          <p:cNvSpPr/>
          <p:nvPr/>
        </p:nvSpPr>
        <p:spPr bwMode="auto">
          <a:xfrm>
            <a:off x="382037" y="1617215"/>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CB30DDD8-286A-43FE-81B3-E9B44D36FA28}"/>
              </a:ext>
            </a:extLst>
          </p:cNvPr>
          <p:cNvSpPr/>
          <p:nvPr/>
        </p:nvSpPr>
        <p:spPr bwMode="auto">
          <a:xfrm>
            <a:off x="6998628" y="1639400"/>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52837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91" grpId="0" animBg="1"/>
      <p:bldP spid="9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“telemetry”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4789003"/>
          </a:xfrm>
        </p:spPr>
        <p:txBody>
          <a:bodyPr/>
          <a:lstStyle/>
          <a:p>
            <a:r>
              <a:rPr lang="en-US"/>
              <a:t>We use a property “/</a:t>
            </a:r>
            <a:r>
              <a:rPr lang="en-US" err="1"/>
              <a:t>partitionKey</a:t>
            </a:r>
            <a:r>
              <a:rPr lang="en-US"/>
              <a:t>” </a:t>
            </a:r>
          </a:p>
          <a:p>
            <a:r>
              <a:rPr lang="en-US"/>
              <a:t>Partition key: </a:t>
            </a:r>
            <a:r>
              <a:rPr lang="en-US" b="1" err="1"/>
              <a:t>vin_year_month</a:t>
            </a:r>
            <a:endParaRPr lang="en-US" b="1"/>
          </a:p>
          <a:p>
            <a:pPr marL="0" indent="0">
              <a:buNone/>
            </a:pPr>
            <a:endParaRPr lang="en-US"/>
          </a:p>
          <a:p>
            <a:r>
              <a:rPr lang="en-US"/>
              <a:t>Why? </a:t>
            </a:r>
          </a:p>
          <a:p>
            <a:pPr lvl="1"/>
            <a:r>
              <a:rPr lang="en-US"/>
              <a:t>High cardinality for high write ingest</a:t>
            </a:r>
          </a:p>
          <a:p>
            <a:pPr lvl="1"/>
            <a:r>
              <a:rPr lang="en-US"/>
              <a:t>Won’t hit 10GB logical partition key value</a:t>
            </a:r>
          </a:p>
          <a:p>
            <a:pPr lvl="1"/>
            <a:r>
              <a:rPr lang="en-US"/>
              <a:t>Can still query on VIN:</a:t>
            </a:r>
          </a:p>
          <a:p>
            <a:pPr lvl="2"/>
            <a:r>
              <a:rPr lang="en-US"/>
              <a:t>SELECT * FROM c WHERE </a:t>
            </a:r>
            <a:r>
              <a:rPr lang="en-US" err="1"/>
              <a:t>c.partitionKey</a:t>
            </a:r>
            <a:r>
              <a:rPr lang="en-US"/>
              <a:t> IN (…)</a:t>
            </a:r>
          </a:p>
          <a:p>
            <a:endParaRPr lang="en-US"/>
          </a:p>
          <a:p>
            <a:r>
              <a:rPr lang="en-US"/>
              <a:t>Optimizes for write-heavy scenario</a:t>
            </a:r>
          </a:p>
          <a:p>
            <a:pPr lvl="1"/>
            <a:endParaRPr lang="en-US"/>
          </a:p>
        </p:txBody>
      </p:sp>
      <p:sp>
        <p:nvSpPr>
          <p:cNvPr id="4" name="Rectangle 3">
            <a:extLst>
              <a:ext uri="{FF2B5EF4-FFF2-40B4-BE49-F238E27FC236}">
                <a16:creationId xmlns:a16="http://schemas.microsoft.com/office/drawing/2014/main" id="{A258F771-36C4-465D-ADC1-C270CDD6488F}"/>
              </a:ext>
            </a:extLst>
          </p:cNvPr>
          <p:cNvSpPr/>
          <p:nvPr/>
        </p:nvSpPr>
        <p:spPr>
          <a:xfrm>
            <a:off x="6219191" y="1977183"/>
            <a:ext cx="5736589" cy="3877985"/>
          </a:xfrm>
          <a:prstGeom prst="rect">
            <a:avLst/>
          </a:prstGeom>
          <a:ln>
            <a:solidFill>
              <a:schemeClr val="accent1"/>
            </a:solidFill>
          </a:ln>
        </p:spPr>
        <p:txBody>
          <a:bodyPr wrap="square">
            <a:spAutoFit/>
          </a:bodyPr>
          <a:lstStyle/>
          <a:p>
            <a:r>
              <a:rPr lang="en-US" sz="1600">
                <a:solidFill>
                  <a:srgbClr val="000000"/>
                </a:solidFill>
                <a:latin typeface="Consolas" panose="020B0609020204030204" pitchFamily="49" charset="0"/>
              </a:rPr>
              <a:t>{</a:t>
            </a:r>
          </a:p>
          <a:p>
            <a:pPr lvl="1"/>
            <a:r>
              <a:rPr lang="en-US" sz="1600">
                <a:solidFill>
                  <a:srgbClr val="A31515"/>
                </a:solidFill>
                <a:highlight>
                  <a:srgbClr val="FFFF00"/>
                </a:highlight>
                <a:latin typeface="Consolas" panose="020B0609020204030204" pitchFamily="49" charset="0"/>
              </a:rPr>
              <a:t>"</a:t>
            </a:r>
            <a:r>
              <a:rPr lang="en-US" sz="1600" err="1">
                <a:solidFill>
                  <a:srgbClr val="A31515"/>
                </a:solidFill>
                <a:highlight>
                  <a:srgbClr val="FFFF00"/>
                </a:highlight>
                <a:latin typeface="Consolas" panose="020B0609020204030204" pitchFamily="49" charset="0"/>
              </a:rPr>
              <a:t>partitionKey</a:t>
            </a:r>
            <a:r>
              <a:rPr lang="en-US" sz="1600">
                <a:solidFill>
                  <a:srgbClr val="A31515"/>
                </a:solidFill>
                <a:highlight>
                  <a:srgbClr val="FFFF00"/>
                </a:highlight>
                <a:latin typeface="Consolas" panose="020B0609020204030204" pitchFamily="49" charset="0"/>
              </a:rPr>
              <a:t>"</a:t>
            </a:r>
            <a:r>
              <a:rPr lang="en-US" sz="1600">
                <a:solidFill>
                  <a:srgbClr val="000000"/>
                </a:solidFill>
                <a:highlight>
                  <a:srgbClr val="FFFF00"/>
                </a:highlight>
                <a:latin typeface="Consolas" panose="020B0609020204030204" pitchFamily="49" charset="0"/>
              </a:rPr>
              <a:t>: </a:t>
            </a:r>
            <a:r>
              <a:rPr lang="en-US" sz="1600">
                <a:solidFill>
                  <a:srgbClr val="0451A5"/>
                </a:solidFill>
                <a:highlight>
                  <a:srgbClr val="FFFF00"/>
                </a:highlight>
                <a:latin typeface="Consolas" panose="020B0609020204030204" pitchFamily="49" charset="0"/>
              </a:rPr>
              <a:t>"PB2GAMT1UBQC0N2BW-2019-10"</a:t>
            </a:r>
            <a:r>
              <a:rPr lang="en-US" sz="1600">
                <a:solidFill>
                  <a:srgbClr val="000000"/>
                </a:solidFill>
                <a:highlight>
                  <a:srgbClr val="FFFF00"/>
                </a:highlight>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entityType</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a:t>
            </a:r>
            <a:r>
              <a:rPr lang="en-US" sz="1600" err="1">
                <a:solidFill>
                  <a:srgbClr val="0451A5"/>
                </a:solidFill>
                <a:latin typeface="Consolas" panose="020B0609020204030204" pitchFamily="49" charset="0"/>
              </a:rPr>
              <a:t>VehicleTelemetry</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ttl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5184000</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tripId</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null</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"vin"</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"PB2GAMT1UBQC0N2BW"</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"state"</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"MN"</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"region"</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null</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"odometer"</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27929.01</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refrigerationUnitKw</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69.99</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refrigerationUnitTemp</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17.49</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"timestamp"</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"2019-10-20T04:46:52.6877746Z"</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"id"</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"9c5cb3b6-d47c-4625-b925-460e23a0a0f1"</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endParaRPr lang="en-US" sz="16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40312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“telemetry”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4124206"/>
          </a:xfrm>
        </p:spPr>
        <p:txBody>
          <a:bodyPr/>
          <a:lstStyle/>
          <a:p>
            <a:r>
              <a:rPr lang="en-US"/>
              <a:t>We tune the indexing policy to reduce RU charge on writes </a:t>
            </a:r>
          </a:p>
          <a:p>
            <a:r>
              <a:rPr lang="en-US"/>
              <a:t>Only index vin, state, partition key</a:t>
            </a:r>
          </a:p>
          <a:p>
            <a:pPr marL="0" indent="0">
              <a:buNone/>
            </a:pPr>
            <a:endParaRPr lang="en-US"/>
          </a:p>
          <a:p>
            <a:r>
              <a:rPr lang="en-US"/>
              <a:t>Why? </a:t>
            </a:r>
          </a:p>
          <a:p>
            <a:pPr lvl="1"/>
            <a:r>
              <a:rPr lang="en-US"/>
              <a:t>Indexing fewer properties reduces RU charge on writes</a:t>
            </a:r>
          </a:p>
          <a:p>
            <a:pPr lvl="1"/>
            <a:r>
              <a:rPr lang="en-US"/>
              <a:t>Increase # writes/sec for same provisioned RU/s</a:t>
            </a:r>
          </a:p>
          <a:p>
            <a:endParaRPr lang="en-US"/>
          </a:p>
          <a:p>
            <a:r>
              <a:rPr lang="en-US"/>
              <a:t>Optimizes for write-heavy scenario</a:t>
            </a:r>
          </a:p>
          <a:p>
            <a:pPr lvl="1"/>
            <a:endParaRPr lang="en-US"/>
          </a:p>
        </p:txBody>
      </p:sp>
      <p:sp>
        <p:nvSpPr>
          <p:cNvPr id="4" name="Rectangle 3">
            <a:extLst>
              <a:ext uri="{FF2B5EF4-FFF2-40B4-BE49-F238E27FC236}">
                <a16:creationId xmlns:a16="http://schemas.microsoft.com/office/drawing/2014/main" id="{A258F771-36C4-465D-ADC1-C270CDD6488F}"/>
              </a:ext>
            </a:extLst>
          </p:cNvPr>
          <p:cNvSpPr/>
          <p:nvPr/>
        </p:nvSpPr>
        <p:spPr>
          <a:xfrm>
            <a:off x="7523481" y="2215972"/>
            <a:ext cx="4079239" cy="3539430"/>
          </a:xfrm>
          <a:prstGeom prst="rect">
            <a:avLst/>
          </a:prstGeom>
          <a:ln>
            <a:solidFill>
              <a:schemeClr val="accent1"/>
            </a:solidFill>
          </a:ln>
        </p:spPr>
        <p:txBody>
          <a:bodyPr wrap="square">
            <a:spAutoFit/>
          </a:bodyPr>
          <a:lstStyle/>
          <a:p>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indexingMode</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"consistent"</a:t>
            </a:r>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"automatic"</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true</a:t>
            </a:r>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t>
            </a:r>
            <a:r>
              <a:rPr lang="en-US" sz="1600" err="1">
                <a:solidFill>
                  <a:srgbClr val="A31515"/>
                </a:solidFill>
                <a:highlight>
                  <a:srgbClr val="FFFF00"/>
                </a:highlight>
                <a:latin typeface="Consolas" panose="020B0609020204030204" pitchFamily="49" charset="0"/>
              </a:rPr>
              <a:t>includedPaths</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"/vin/?"</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"/state/?"</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a:t>
            </a:r>
            <a:r>
              <a:rPr lang="en-US" sz="1600" err="1">
                <a:solidFill>
                  <a:srgbClr val="0451A5"/>
                </a:solidFill>
                <a:latin typeface="Consolas" panose="020B0609020204030204" pitchFamily="49" charset="0"/>
              </a:rPr>
              <a:t>partitionKey</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t>
            </a:r>
            <a:r>
              <a:rPr lang="en-US" sz="1600" err="1">
                <a:solidFill>
                  <a:srgbClr val="A31515"/>
                </a:solidFill>
                <a:highlight>
                  <a:srgbClr val="FFFF00"/>
                </a:highlight>
                <a:latin typeface="Consolas" panose="020B0609020204030204" pitchFamily="49" charset="0"/>
              </a:rPr>
              <a:t>excludedPaths</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"/\"_</a:t>
            </a:r>
            <a:r>
              <a:rPr lang="en-US" sz="1600" err="1">
                <a:solidFill>
                  <a:srgbClr val="0451A5"/>
                </a:solidFill>
                <a:latin typeface="Consolas" panose="020B0609020204030204" pitchFamily="49" charset="0"/>
              </a:rPr>
              <a:t>etag</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endParaRPr lang="en-US" sz="16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762838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“metadata”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6"/>
            <a:ext cx="11018520" cy="8039124"/>
          </a:xfrm>
        </p:spPr>
        <p:txBody>
          <a:bodyPr/>
          <a:lstStyle/>
          <a:p>
            <a:r>
              <a:rPr lang="en-US"/>
              <a:t>Vehicle entity type – partitioned by VIN</a:t>
            </a:r>
          </a:p>
          <a:p>
            <a:r>
              <a:rPr lang="en-US"/>
              <a:t>Why? Supports efficient point read lookups on website</a:t>
            </a:r>
          </a:p>
          <a:p>
            <a:endParaRPr lang="en-US"/>
          </a:p>
          <a:p>
            <a:endParaRPr lang="en-US"/>
          </a:p>
          <a:p>
            <a:endParaRPr lang="en-US"/>
          </a:p>
          <a:p>
            <a:endParaRPr lang="en-US"/>
          </a:p>
          <a:p>
            <a:endParaRPr lang="en-US"/>
          </a:p>
          <a:p>
            <a:endParaRPr lang="en-US"/>
          </a:p>
          <a:p>
            <a:endParaRPr lang="en-US"/>
          </a:p>
          <a:p>
            <a:r>
              <a:rPr lang="en-US"/>
              <a:t>Optimizes for read-heavy scenario</a:t>
            </a:r>
          </a:p>
          <a:p>
            <a:pPr marL="0" indent="0">
              <a:buNone/>
            </a:pPr>
            <a:endParaRPr lang="en-US"/>
          </a:p>
          <a:p>
            <a:pPr marL="0" indent="0">
              <a:buNone/>
            </a:pPr>
            <a:endParaRPr lang="en-US"/>
          </a:p>
          <a:p>
            <a:pPr marL="0" indent="0">
              <a:buNone/>
            </a:pPr>
            <a:endParaRPr lang="en-US"/>
          </a:p>
          <a:p>
            <a:endParaRPr lang="en-US"/>
          </a:p>
          <a:p>
            <a:endParaRPr lang="en-US"/>
          </a:p>
          <a:p>
            <a:pPr lvl="1"/>
            <a:endParaRPr lang="en-US"/>
          </a:p>
        </p:txBody>
      </p:sp>
      <p:pic>
        <p:nvPicPr>
          <p:cNvPr id="5" name="Picture 4">
            <a:extLst>
              <a:ext uri="{FF2B5EF4-FFF2-40B4-BE49-F238E27FC236}">
                <a16:creationId xmlns:a16="http://schemas.microsoft.com/office/drawing/2014/main" id="{24E2ECFC-9EE6-46D9-941C-DAC5CDB7C0D0}"/>
              </a:ext>
            </a:extLst>
          </p:cNvPr>
          <p:cNvPicPr>
            <a:picLocks noChangeAspect="1"/>
          </p:cNvPicPr>
          <p:nvPr/>
        </p:nvPicPr>
        <p:blipFill>
          <a:blip r:embed="rId2"/>
          <a:stretch>
            <a:fillRect/>
          </a:stretch>
        </p:blipFill>
        <p:spPr>
          <a:xfrm>
            <a:off x="228600" y="3104962"/>
            <a:ext cx="6738851" cy="2463781"/>
          </a:xfrm>
          <a:prstGeom prst="rect">
            <a:avLst/>
          </a:prstGeom>
          <a:ln>
            <a:solidFill>
              <a:schemeClr val="accent1"/>
            </a:solidFill>
          </a:ln>
        </p:spPr>
      </p:pic>
      <p:sp>
        <p:nvSpPr>
          <p:cNvPr id="6" name="Rectangle 5">
            <a:extLst>
              <a:ext uri="{FF2B5EF4-FFF2-40B4-BE49-F238E27FC236}">
                <a16:creationId xmlns:a16="http://schemas.microsoft.com/office/drawing/2014/main" id="{D77D4A91-7E3B-48B2-A53D-4D09A1EC3A5A}"/>
              </a:ext>
            </a:extLst>
          </p:cNvPr>
          <p:cNvSpPr/>
          <p:nvPr/>
        </p:nvSpPr>
        <p:spPr>
          <a:xfrm>
            <a:off x="7353300" y="2721025"/>
            <a:ext cx="4732128" cy="3231654"/>
          </a:xfrm>
          <a:prstGeom prst="rect">
            <a:avLst/>
          </a:prstGeom>
          <a:ln>
            <a:solidFill>
              <a:schemeClr val="accent1"/>
            </a:solidFill>
          </a:ln>
        </p:spPr>
        <p:txBody>
          <a:bodyPr wrap="square">
            <a:spAutoFit/>
          </a:bodyPr>
          <a:lstStyle/>
          <a:p>
            <a:r>
              <a:rPr lang="en-US" sz="1200">
                <a:solidFill>
                  <a:srgbClr val="000000"/>
                </a:solidFill>
                <a:latin typeface="Consolas" panose="020B0609020204030204" pitchFamily="49" charset="0"/>
              </a:rPr>
              <a:t>[</a:t>
            </a:r>
          </a:p>
          <a:p>
            <a:pPr lvl="1"/>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"id"</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"b2910b2c-d3c9-4120-bd50-7d7562a81d65"</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partitionKey</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"VL7ZSJ9XMZRFSVVYW"</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entityType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"Vehicle"</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"vin"</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"VL7ZSJ9XMZRFSVVYW"</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lastServiceDate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"2019-03-31T04:45:44.7345362Z"</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batteryAgeDays</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72</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batteryRatedCycles</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200</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lifetimeBatteryCyclesUsed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12.956848687191329</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averageDailyTripDuration</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63.366859026769184</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batteryFailurePredicted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false</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stateVehicleRegistered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"IA"</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"_attachments"</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"attachments/"</a:t>
            </a:r>
            <a:r>
              <a:rPr lang="en-US" sz="1200">
                <a:solidFill>
                  <a:srgbClr val="000000"/>
                </a:solidFill>
                <a:latin typeface="Consolas" panose="020B0609020204030204" pitchFamily="49" charset="0"/>
              </a:rPr>
              <a:t>,</a:t>
            </a:r>
          </a:p>
          <a:p>
            <a:pPr lvl="1"/>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a:t>
            </a:r>
          </a:p>
        </p:txBody>
      </p:sp>
    </p:spTree>
    <p:extLst>
      <p:ext uri="{BB962C8B-B14F-4D97-AF65-F5344CB8AC3E}">
        <p14:creationId xmlns:p14="http://schemas.microsoft.com/office/powerpoint/2010/main" val="20037348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In general…</a:t>
            </a:r>
          </a:p>
        </p:txBody>
      </p:sp>
      <p:sp>
        <p:nvSpPr>
          <p:cNvPr id="6" name="Text Placeholder 5"/>
          <p:cNvSpPr>
            <a:spLocks noGrp="1"/>
          </p:cNvSpPr>
          <p:nvPr>
            <p:ph type="body" sz="quarter" idx="10"/>
          </p:nvPr>
        </p:nvSpPr>
        <p:spPr>
          <a:xfrm>
            <a:off x="584200" y="1435497"/>
            <a:ext cx="11018520" cy="3459409"/>
          </a:xfrm>
        </p:spPr>
        <p:txBody>
          <a:bodyPr/>
          <a:lstStyle/>
          <a:p>
            <a:r>
              <a:rPr lang="en-US"/>
              <a:t>If workload is read heavy…</a:t>
            </a:r>
          </a:p>
          <a:p>
            <a:pPr lvl="1"/>
            <a:r>
              <a:rPr lang="en-US">
                <a:solidFill>
                  <a:schemeClr val="tx1"/>
                </a:solidFill>
              </a:rPr>
              <a:t>Try to partition so you can do point reads (</a:t>
            </a:r>
            <a:r>
              <a:rPr lang="en-US" err="1">
                <a:solidFill>
                  <a:schemeClr val="tx1"/>
                </a:solidFill>
              </a:rPr>
              <a:t>ReadDocumentAsync</a:t>
            </a:r>
            <a:r>
              <a:rPr lang="en-US">
                <a:solidFill>
                  <a:schemeClr val="tx1"/>
                </a:solidFill>
              </a:rPr>
              <a:t>) or single partition queries</a:t>
            </a:r>
          </a:p>
          <a:p>
            <a:pPr lvl="1"/>
            <a:endParaRPr lang="en-US">
              <a:solidFill>
                <a:schemeClr val="tx1"/>
              </a:solidFill>
            </a:endParaRPr>
          </a:p>
          <a:p>
            <a:endParaRPr lang="en-US"/>
          </a:p>
          <a:p>
            <a:r>
              <a:rPr lang="en-US"/>
              <a:t>If workload is write heavy… </a:t>
            </a:r>
          </a:p>
          <a:p>
            <a:pPr lvl="1"/>
            <a:r>
              <a:rPr lang="en-US">
                <a:solidFill>
                  <a:schemeClr val="tx1"/>
                </a:solidFill>
              </a:rPr>
              <a:t>Pick partition key with high cardinality</a:t>
            </a:r>
          </a:p>
          <a:p>
            <a:pPr lvl="1"/>
            <a:r>
              <a:rPr lang="en-US">
                <a:solidFill>
                  <a:schemeClr val="tx1"/>
                </a:solidFill>
              </a:rPr>
              <a:t>Only index what you need to minimize RU cost on write</a:t>
            </a:r>
          </a:p>
          <a:p>
            <a:endParaRPr lang="en-US"/>
          </a:p>
        </p:txBody>
      </p:sp>
    </p:spTree>
    <p:extLst>
      <p:ext uri="{BB962C8B-B14F-4D97-AF65-F5344CB8AC3E}">
        <p14:creationId xmlns:p14="http://schemas.microsoft.com/office/powerpoint/2010/main" val="2211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a:xfrm>
            <a:off x="585215" y="3035808"/>
            <a:ext cx="11606785" cy="498598"/>
          </a:xfrm>
        </p:spPr>
        <p:txBody>
          <a:bodyPr/>
          <a:lstStyle/>
          <a:p>
            <a:r>
              <a:rPr lang="en-US"/>
              <a:t>Break (15 minutes)</a:t>
            </a:r>
          </a:p>
        </p:txBody>
      </p:sp>
    </p:spTree>
    <p:extLst>
      <p:ext uri="{BB962C8B-B14F-4D97-AF65-F5344CB8AC3E}">
        <p14:creationId xmlns:p14="http://schemas.microsoft.com/office/powerpoint/2010/main" val="1899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a:xfrm>
            <a:off x="585215" y="2537210"/>
            <a:ext cx="11606785" cy="997196"/>
          </a:xfrm>
        </p:spPr>
        <p:txBody>
          <a:bodyPr/>
          <a:lstStyle/>
          <a:p>
            <a:r>
              <a:rPr lang="en-US"/>
              <a:t>Data Modelling: Why is it different in NoSQL databases?</a:t>
            </a:r>
          </a:p>
        </p:txBody>
      </p:sp>
    </p:spTree>
    <p:extLst>
      <p:ext uri="{BB962C8B-B14F-4D97-AF65-F5344CB8AC3E}">
        <p14:creationId xmlns:p14="http://schemas.microsoft.com/office/powerpoint/2010/main" val="12704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636A-3B6C-4250-9DE9-F67608DA4AD7}"/>
              </a:ext>
            </a:extLst>
          </p:cNvPr>
          <p:cNvSpPr>
            <a:spLocks noGrp="1"/>
          </p:cNvSpPr>
          <p:nvPr>
            <p:ph type="title"/>
          </p:nvPr>
        </p:nvSpPr>
        <p:spPr/>
        <p:txBody>
          <a:bodyPr/>
          <a:lstStyle/>
          <a:p>
            <a:r>
              <a:rPr lang="en-US"/>
              <a:t>Mixing entity types</a:t>
            </a:r>
          </a:p>
        </p:txBody>
      </p:sp>
      <p:sp>
        <p:nvSpPr>
          <p:cNvPr id="3" name="Content Placeholder 2">
            <a:extLst>
              <a:ext uri="{FF2B5EF4-FFF2-40B4-BE49-F238E27FC236}">
                <a16:creationId xmlns:a16="http://schemas.microsoft.com/office/drawing/2014/main" id="{FA6354AD-F73E-4DF2-9239-8A5E8642A647}"/>
              </a:ext>
            </a:extLst>
          </p:cNvPr>
          <p:cNvSpPr>
            <a:spLocks noGrp="1"/>
          </p:cNvSpPr>
          <p:nvPr>
            <p:ph sz="quarter" idx="10"/>
          </p:nvPr>
        </p:nvSpPr>
        <p:spPr>
          <a:xfrm>
            <a:off x="584200" y="1435100"/>
            <a:ext cx="11018838" cy="3890296"/>
          </a:xfrm>
        </p:spPr>
        <p:txBody>
          <a:bodyPr/>
          <a:lstStyle/>
          <a:p>
            <a:r>
              <a:rPr lang="en-US"/>
              <a:t>Leverage the schema-agnostic nature of Cosmos DB</a:t>
            </a:r>
          </a:p>
          <a:p>
            <a:endParaRPr lang="en-US"/>
          </a:p>
          <a:p>
            <a:r>
              <a:rPr lang="en-US"/>
              <a:t>Suitable when different entity types</a:t>
            </a:r>
          </a:p>
          <a:p>
            <a:pPr lvl="1"/>
            <a:r>
              <a:rPr lang="en-US"/>
              <a:t>share similar access patterns</a:t>
            </a:r>
          </a:p>
          <a:p>
            <a:pPr lvl="1"/>
            <a:r>
              <a:rPr lang="en-US"/>
              <a:t>are queried by the same partition key</a:t>
            </a:r>
          </a:p>
          <a:p>
            <a:pPr lvl="1"/>
            <a:r>
              <a:rPr lang="en-US"/>
              <a:t>are queried together (for JOIN-like capabilities)</a:t>
            </a:r>
          </a:p>
          <a:p>
            <a:pPr lvl="1"/>
            <a:endParaRPr lang="en-US"/>
          </a:p>
          <a:p>
            <a:r>
              <a:rPr lang="en-US"/>
              <a:t>Typical implementation is to add a </a:t>
            </a:r>
            <a:r>
              <a:rPr lang="en-US">
                <a:solidFill>
                  <a:schemeClr val="tx1"/>
                </a:solidFill>
                <a:latin typeface="Consolas" panose="020B0609020204030204" pitchFamily="49" charset="0"/>
              </a:rPr>
              <a:t>“</a:t>
            </a:r>
            <a:r>
              <a:rPr lang="en-US" err="1">
                <a:solidFill>
                  <a:schemeClr val="tx1"/>
                </a:solidFill>
                <a:latin typeface="Consolas" panose="020B0609020204030204" pitchFamily="49" charset="0"/>
              </a:rPr>
              <a:t>entityT</a:t>
            </a:r>
            <a:r>
              <a:rPr lang="en-US" err="1">
                <a:latin typeface="Consolas" panose="020B0609020204030204" pitchFamily="49" charset="0"/>
              </a:rPr>
              <a:t>ype</a:t>
            </a:r>
            <a:r>
              <a:rPr lang="en-US">
                <a:solidFill>
                  <a:schemeClr val="tx1"/>
                </a:solidFill>
                <a:latin typeface="Consolas" panose="020B0609020204030204" pitchFamily="49" charset="0"/>
              </a:rPr>
              <a:t>"</a:t>
            </a:r>
            <a:r>
              <a:rPr lang="en-US"/>
              <a:t> property to discriminate different types</a:t>
            </a:r>
          </a:p>
        </p:txBody>
      </p:sp>
    </p:spTree>
    <p:extLst>
      <p:ext uri="{BB962C8B-B14F-4D97-AF65-F5344CB8AC3E}">
        <p14:creationId xmlns:p14="http://schemas.microsoft.com/office/powerpoint/2010/main" val="15882793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636A-3B6C-4250-9DE9-F67608DA4AD7}"/>
              </a:ext>
            </a:extLst>
          </p:cNvPr>
          <p:cNvSpPr>
            <a:spLocks noGrp="1"/>
          </p:cNvSpPr>
          <p:nvPr>
            <p:ph type="title"/>
          </p:nvPr>
        </p:nvSpPr>
        <p:spPr>
          <a:xfrm>
            <a:off x="588263" y="457200"/>
            <a:ext cx="11018520" cy="553998"/>
          </a:xfrm>
        </p:spPr>
        <p:txBody>
          <a:bodyPr/>
          <a:lstStyle/>
          <a:p>
            <a:r>
              <a:rPr lang="en-US"/>
              <a:t>Reference vs. embed </a:t>
            </a:r>
          </a:p>
        </p:txBody>
      </p:sp>
      <p:sp>
        <p:nvSpPr>
          <p:cNvPr id="4" name="Text Placeholder 4">
            <a:extLst>
              <a:ext uri="{FF2B5EF4-FFF2-40B4-BE49-F238E27FC236}">
                <a16:creationId xmlns:a16="http://schemas.microsoft.com/office/drawing/2014/main" id="{0AB0867B-F24E-4B2D-96F9-3A228905E942}"/>
              </a:ext>
            </a:extLst>
          </p:cNvPr>
          <p:cNvSpPr txBox="1">
            <a:spLocks/>
          </p:cNvSpPr>
          <p:nvPr/>
        </p:nvSpPr>
        <p:spPr>
          <a:xfrm>
            <a:off x="6895535" y="1999688"/>
            <a:ext cx="3495669" cy="1231106"/>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"&lt;post-id&gt;",</a:t>
            </a:r>
          </a:p>
          <a:p>
            <a:pPr algn="l"/>
            <a:r>
              <a:rPr lang="en-US" sz="1600">
                <a:solidFill>
                  <a:schemeClr val="tx1"/>
                </a:solidFill>
                <a:latin typeface="Consolas" panose="020B0609020204030204" pitchFamily="49" charset="0"/>
              </a:rPr>
              <a:t>  "title": "&lt;post-title&gt;",</a:t>
            </a:r>
          </a:p>
          <a:p>
            <a:pPr algn="l"/>
            <a:r>
              <a:rPr lang="en-US" sz="1600">
                <a:solidFill>
                  <a:schemeClr val="tx1"/>
                </a:solidFill>
                <a:latin typeface="Consolas" panose="020B0609020204030204" pitchFamily="49" charset="0"/>
              </a:rPr>
              <a:t>  "content": "&lt;post-content&gt;"</a:t>
            </a:r>
          </a:p>
          <a:p>
            <a:pPr algn="l"/>
            <a:r>
              <a:rPr lang="en-US" sz="1600">
                <a:solidFill>
                  <a:schemeClr val="tx1"/>
                </a:solidFill>
                <a:latin typeface="Consolas" panose="020B0609020204030204" pitchFamily="49" charset="0"/>
              </a:rPr>
              <a:t>}</a:t>
            </a:r>
          </a:p>
        </p:txBody>
      </p:sp>
      <p:sp>
        <p:nvSpPr>
          <p:cNvPr id="5" name="Text Placeholder 4">
            <a:extLst>
              <a:ext uri="{FF2B5EF4-FFF2-40B4-BE49-F238E27FC236}">
                <a16:creationId xmlns:a16="http://schemas.microsoft.com/office/drawing/2014/main" id="{44D221A3-0046-418F-BA88-157AE43BAD61}"/>
              </a:ext>
            </a:extLst>
          </p:cNvPr>
          <p:cNvSpPr txBox="1">
            <a:spLocks/>
          </p:cNvSpPr>
          <p:nvPr/>
        </p:nvSpPr>
        <p:spPr>
          <a:xfrm>
            <a:off x="6895534" y="3405091"/>
            <a:ext cx="3495669" cy="1231106"/>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"&lt;comment-id-1&gt;",</a:t>
            </a:r>
          </a:p>
          <a:p>
            <a:pPr algn="l"/>
            <a:r>
              <a:rPr lang="en-US" sz="1600">
                <a:solidFill>
                  <a:schemeClr val="tx1"/>
                </a:solidFill>
                <a:latin typeface="Consolas" panose="020B0609020204030204" pitchFamily="49" charset="0"/>
              </a:rPr>
              <a:t>  "</a:t>
            </a:r>
            <a:r>
              <a:rPr lang="en-US" sz="1600" err="1">
                <a:solidFill>
                  <a:schemeClr val="tx1"/>
                </a:solidFill>
                <a:latin typeface="Consolas" panose="020B0609020204030204" pitchFamily="49" charset="0"/>
              </a:rPr>
              <a:t>postId</a:t>
            </a:r>
            <a:r>
              <a:rPr lang="en-US" sz="1600">
                <a:solidFill>
                  <a:schemeClr val="tx1"/>
                </a:solidFill>
                <a:latin typeface="Consolas" panose="020B0609020204030204" pitchFamily="49" charset="0"/>
              </a:rPr>
              <a:t>": "&lt;post-id&gt;",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a:t>
            </a:r>
          </a:p>
        </p:txBody>
      </p:sp>
      <p:sp>
        <p:nvSpPr>
          <p:cNvPr id="6" name="Text Placeholder 4">
            <a:extLst>
              <a:ext uri="{FF2B5EF4-FFF2-40B4-BE49-F238E27FC236}">
                <a16:creationId xmlns:a16="http://schemas.microsoft.com/office/drawing/2014/main" id="{B1C37377-2FAC-4DB9-A707-82774CBB61CD}"/>
              </a:ext>
            </a:extLst>
          </p:cNvPr>
          <p:cNvSpPr txBox="1">
            <a:spLocks/>
          </p:cNvSpPr>
          <p:nvPr/>
        </p:nvSpPr>
        <p:spPr>
          <a:xfrm>
            <a:off x="2088604" y="1999688"/>
            <a:ext cx="3495668" cy="3693319"/>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"&lt;post-id&gt;",</a:t>
            </a:r>
          </a:p>
          <a:p>
            <a:pPr algn="l"/>
            <a:r>
              <a:rPr lang="en-US" sz="1600">
                <a:solidFill>
                  <a:schemeClr val="tx1"/>
                </a:solidFill>
                <a:latin typeface="Consolas" panose="020B0609020204030204" pitchFamily="49" charset="0"/>
              </a:rPr>
              <a:t>  "title": "&lt;post-title&gt;",</a:t>
            </a:r>
          </a:p>
          <a:p>
            <a:pPr algn="l"/>
            <a:r>
              <a:rPr lang="en-US" sz="1600">
                <a:solidFill>
                  <a:schemeClr val="tx1"/>
                </a:solidFill>
                <a:latin typeface="Consolas" panose="020B0609020204030204" pitchFamily="49" charset="0"/>
              </a:rPr>
              <a:t>  "content": "&lt;post-content&gt;",  </a:t>
            </a:r>
          </a:p>
          <a:p>
            <a:pPr algn="l"/>
            <a:r>
              <a:rPr lang="en-US" sz="1600">
                <a:solidFill>
                  <a:schemeClr val="tx1"/>
                </a:solidFill>
                <a:latin typeface="Consolas" panose="020B0609020204030204" pitchFamily="49" charset="0"/>
              </a:rPr>
              <a:t>  "comments":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"id": "&lt;comment-id-1&gt;",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"id": "&lt;comment-id-2&gt;",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7CA91574-FE18-4E20-B25E-55BA7C1956CE}"/>
              </a:ext>
            </a:extLst>
          </p:cNvPr>
          <p:cNvSpPr>
            <a:spLocks noGrp="1"/>
          </p:cNvSpPr>
          <p:nvPr>
            <p:ph sz="quarter" idx="10"/>
          </p:nvPr>
        </p:nvSpPr>
        <p:spPr>
          <a:xfrm>
            <a:off x="2347680" y="1394504"/>
            <a:ext cx="2975610" cy="430887"/>
          </a:xfrm>
        </p:spPr>
        <p:txBody>
          <a:bodyPr/>
          <a:lstStyle/>
          <a:p>
            <a:pPr marL="0" indent="0" algn="ctr">
              <a:buNone/>
            </a:pPr>
            <a:r>
              <a:rPr lang="en-US"/>
              <a:t>Embedding</a:t>
            </a:r>
          </a:p>
        </p:txBody>
      </p:sp>
      <p:sp>
        <p:nvSpPr>
          <p:cNvPr id="9" name="Content Placeholder 2">
            <a:extLst>
              <a:ext uri="{FF2B5EF4-FFF2-40B4-BE49-F238E27FC236}">
                <a16:creationId xmlns:a16="http://schemas.microsoft.com/office/drawing/2014/main" id="{B623ABEB-7CEF-4C6D-A447-68A6F7258720}"/>
              </a:ext>
            </a:extLst>
          </p:cNvPr>
          <p:cNvSpPr txBox="1">
            <a:spLocks/>
          </p:cNvSpPr>
          <p:nvPr/>
        </p:nvSpPr>
        <p:spPr>
          <a:xfrm>
            <a:off x="7127786" y="1394504"/>
            <a:ext cx="297561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t>Referencing</a:t>
            </a:r>
          </a:p>
        </p:txBody>
      </p:sp>
      <p:sp>
        <p:nvSpPr>
          <p:cNvPr id="10" name="Text Placeholder 4">
            <a:extLst>
              <a:ext uri="{FF2B5EF4-FFF2-40B4-BE49-F238E27FC236}">
                <a16:creationId xmlns:a16="http://schemas.microsoft.com/office/drawing/2014/main" id="{7F963257-CA21-4F61-A0D3-F237F2D8CF69}"/>
              </a:ext>
            </a:extLst>
          </p:cNvPr>
          <p:cNvSpPr txBox="1">
            <a:spLocks/>
          </p:cNvSpPr>
          <p:nvPr/>
        </p:nvSpPr>
        <p:spPr>
          <a:xfrm>
            <a:off x="6895534" y="4810494"/>
            <a:ext cx="3495669" cy="1231106"/>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"&lt;comment-id-2&gt;",</a:t>
            </a:r>
          </a:p>
          <a:p>
            <a:pPr algn="l"/>
            <a:r>
              <a:rPr lang="en-US" sz="1600">
                <a:solidFill>
                  <a:schemeClr val="tx1"/>
                </a:solidFill>
                <a:latin typeface="Consolas" panose="020B0609020204030204" pitchFamily="49" charset="0"/>
              </a:rPr>
              <a:t>  "</a:t>
            </a:r>
            <a:r>
              <a:rPr lang="en-US" sz="1600" err="1">
                <a:solidFill>
                  <a:schemeClr val="tx1"/>
                </a:solidFill>
                <a:latin typeface="Consolas" panose="020B0609020204030204" pitchFamily="49" charset="0"/>
              </a:rPr>
              <a:t>postId</a:t>
            </a:r>
            <a:r>
              <a:rPr lang="en-US" sz="1600">
                <a:solidFill>
                  <a:schemeClr val="tx1"/>
                </a:solidFill>
                <a:latin typeface="Consolas" panose="020B0609020204030204" pitchFamily="49" charset="0"/>
              </a:rPr>
              <a:t>": "&lt;post-id&gt;",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a:t>
            </a:r>
          </a:p>
        </p:txBody>
      </p:sp>
    </p:spTree>
    <p:extLst>
      <p:ext uri="{BB962C8B-B14F-4D97-AF65-F5344CB8AC3E}">
        <p14:creationId xmlns:p14="http://schemas.microsoft.com/office/powerpoint/2010/main" val="201789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build="p"/>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10;&#10;Description automatically generated">
            <a:extLst>
              <a:ext uri="{FF2B5EF4-FFF2-40B4-BE49-F238E27FC236}">
                <a16:creationId xmlns:a16="http://schemas.microsoft.com/office/drawing/2014/main" id="{9566B16B-88D4-42FD-80E9-C7AC684657E8}"/>
              </a:ext>
            </a:extLst>
          </p:cNvPr>
          <p:cNvPicPr>
            <a:picLocks noChangeAspect="1"/>
          </p:cNvPicPr>
          <p:nvPr/>
        </p:nvPicPr>
        <p:blipFill>
          <a:blip r:embed="rId2"/>
          <a:stretch>
            <a:fillRect/>
          </a:stretch>
        </p:blipFill>
        <p:spPr>
          <a:xfrm>
            <a:off x="2474169" y="1445234"/>
            <a:ext cx="7243661" cy="5412766"/>
          </a:xfrm>
          <a:prstGeom prst="rect">
            <a:avLst/>
          </a:prstGeom>
          <a:ln>
            <a:solidFill>
              <a:schemeClr val="accent1"/>
            </a:solidFill>
          </a:ln>
        </p:spPr>
      </p:pic>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build a web app backed by Cosmos DB</a:t>
            </a:r>
          </a:p>
        </p:txBody>
      </p:sp>
      <p:sp>
        <p:nvSpPr>
          <p:cNvPr id="4" name="Rectangle 3">
            <a:extLst>
              <a:ext uri="{FF2B5EF4-FFF2-40B4-BE49-F238E27FC236}">
                <a16:creationId xmlns:a16="http://schemas.microsoft.com/office/drawing/2014/main" id="{7E18A04A-C1FF-4823-8DE2-C2201E16CDAA}"/>
              </a:ext>
            </a:extLst>
          </p:cNvPr>
          <p:cNvSpPr/>
          <p:nvPr/>
        </p:nvSpPr>
        <p:spPr bwMode="auto">
          <a:xfrm>
            <a:off x="5131366" y="1466177"/>
            <a:ext cx="3845109" cy="1849396"/>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97545F7-3F73-4F63-A714-73C3585D0136}"/>
              </a:ext>
            </a:extLst>
          </p:cNvPr>
          <p:cNvSpPr/>
          <p:nvPr/>
        </p:nvSpPr>
        <p:spPr bwMode="auto">
          <a:xfrm>
            <a:off x="2519626" y="3429000"/>
            <a:ext cx="1640546" cy="1080179"/>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290AD6E-BE3D-4601-BD14-7911FEF26F44}"/>
              </a:ext>
            </a:extLst>
          </p:cNvPr>
          <p:cNvSpPr/>
          <p:nvPr/>
        </p:nvSpPr>
        <p:spPr bwMode="auto">
          <a:xfrm>
            <a:off x="5131366" y="4546697"/>
            <a:ext cx="3914912" cy="2311303"/>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97822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3775-407F-4FC6-9796-7AB1220A0E0A}"/>
              </a:ext>
            </a:extLst>
          </p:cNvPr>
          <p:cNvSpPr>
            <a:spLocks noGrp="1"/>
          </p:cNvSpPr>
          <p:nvPr>
            <p:ph type="title"/>
          </p:nvPr>
        </p:nvSpPr>
        <p:spPr/>
        <p:txBody>
          <a:bodyPr/>
          <a:lstStyle/>
          <a:p>
            <a:r>
              <a:rPr lang="en-US"/>
              <a:t>Reference vs. embed</a:t>
            </a:r>
          </a:p>
        </p:txBody>
      </p:sp>
      <p:sp>
        <p:nvSpPr>
          <p:cNvPr id="3" name="Content Placeholder 2">
            <a:extLst>
              <a:ext uri="{FF2B5EF4-FFF2-40B4-BE49-F238E27FC236}">
                <a16:creationId xmlns:a16="http://schemas.microsoft.com/office/drawing/2014/main" id="{AC47A7A4-B954-423F-AFB4-6333750156E1}"/>
              </a:ext>
            </a:extLst>
          </p:cNvPr>
          <p:cNvSpPr>
            <a:spLocks noGrp="1"/>
          </p:cNvSpPr>
          <p:nvPr>
            <p:ph sz="quarter" idx="12"/>
          </p:nvPr>
        </p:nvSpPr>
        <p:spPr>
          <a:xfrm>
            <a:off x="6395020" y="1535308"/>
            <a:ext cx="5211763" cy="3016210"/>
          </a:xfrm>
        </p:spPr>
        <p:txBody>
          <a:bodyPr/>
          <a:lstStyle/>
          <a:p>
            <a:pPr marL="0" indent="0">
              <a:buNone/>
            </a:pPr>
            <a:r>
              <a:rPr lang="en-US"/>
              <a:t>Reference when:</a:t>
            </a:r>
          </a:p>
          <a:p>
            <a:r>
              <a:rPr lang="en-US"/>
              <a:t>1:many (unbounded)</a:t>
            </a:r>
          </a:p>
          <a:p>
            <a:r>
              <a:rPr lang="en-US" err="1"/>
              <a:t>Many:many</a:t>
            </a:r>
            <a:endParaRPr lang="en-US"/>
          </a:p>
          <a:p>
            <a:r>
              <a:rPr lang="en-US"/>
              <a:t>Items updated independently</a:t>
            </a:r>
          </a:p>
          <a:p>
            <a:pPr marL="0" indent="0">
              <a:buNone/>
            </a:pPr>
            <a:endParaRPr lang="en-US"/>
          </a:p>
          <a:p>
            <a:endParaRPr lang="en-US"/>
          </a:p>
        </p:txBody>
      </p:sp>
      <p:sp>
        <p:nvSpPr>
          <p:cNvPr id="4" name="Content Placeholder 3">
            <a:extLst>
              <a:ext uri="{FF2B5EF4-FFF2-40B4-BE49-F238E27FC236}">
                <a16:creationId xmlns:a16="http://schemas.microsoft.com/office/drawing/2014/main" id="{B14D232C-9F3F-4AF1-8BA1-5172E7D2D3D9}"/>
              </a:ext>
            </a:extLst>
          </p:cNvPr>
          <p:cNvSpPr>
            <a:spLocks noGrp="1"/>
          </p:cNvSpPr>
          <p:nvPr>
            <p:ph sz="quarter" idx="13"/>
          </p:nvPr>
        </p:nvSpPr>
        <p:spPr>
          <a:xfrm>
            <a:off x="876300" y="1535308"/>
            <a:ext cx="5219700" cy="2499146"/>
          </a:xfrm>
        </p:spPr>
        <p:txBody>
          <a:bodyPr/>
          <a:lstStyle/>
          <a:p>
            <a:pPr marL="0" indent="0">
              <a:buNone/>
            </a:pPr>
            <a:r>
              <a:rPr lang="en-US"/>
              <a:t>Embed when:</a:t>
            </a:r>
          </a:p>
          <a:p>
            <a:r>
              <a:rPr lang="en-US"/>
              <a:t>1:1</a:t>
            </a:r>
          </a:p>
          <a:p>
            <a:r>
              <a:rPr lang="en-US"/>
              <a:t>1:few</a:t>
            </a:r>
          </a:p>
          <a:p>
            <a:r>
              <a:rPr lang="en-US"/>
              <a:t>Items queried together</a:t>
            </a:r>
          </a:p>
          <a:p>
            <a:r>
              <a:rPr lang="en-US"/>
              <a:t>Items updated together</a:t>
            </a:r>
          </a:p>
        </p:txBody>
      </p:sp>
    </p:spTree>
    <p:extLst>
      <p:ext uri="{BB962C8B-B14F-4D97-AF65-F5344CB8AC3E}">
        <p14:creationId xmlns:p14="http://schemas.microsoft.com/office/powerpoint/2010/main" val="9908711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“metadata”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5306068"/>
          </a:xfrm>
        </p:spPr>
        <p:txBody>
          <a:bodyPr/>
          <a:lstStyle/>
          <a:p>
            <a:r>
              <a:rPr lang="en-US"/>
              <a:t>Collection has multiple entities, with different values for /</a:t>
            </a:r>
            <a:r>
              <a:rPr lang="en-US" err="1"/>
              <a:t>partitionKey</a:t>
            </a: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r>
              <a:rPr lang="en-US"/>
              <a:t>Why? </a:t>
            </a:r>
          </a:p>
          <a:p>
            <a:pPr lvl="1"/>
            <a:r>
              <a:rPr lang="en-US"/>
              <a:t>We put logically related items in the same container</a:t>
            </a:r>
          </a:p>
          <a:p>
            <a:endParaRPr lang="en-US"/>
          </a:p>
          <a:p>
            <a:pPr lvl="1"/>
            <a:endParaRPr lang="en-US"/>
          </a:p>
        </p:txBody>
      </p:sp>
      <p:graphicFrame>
        <p:nvGraphicFramePr>
          <p:cNvPr id="8" name="Table 8">
            <a:extLst>
              <a:ext uri="{FF2B5EF4-FFF2-40B4-BE49-F238E27FC236}">
                <a16:creationId xmlns:a16="http://schemas.microsoft.com/office/drawing/2014/main" id="{B0356D3F-36A2-4C71-91D5-AED2A663F497}"/>
              </a:ext>
            </a:extLst>
          </p:cNvPr>
          <p:cNvGraphicFramePr>
            <a:graphicFrameLocks noGrp="1"/>
          </p:cNvGraphicFramePr>
          <p:nvPr>
            <p:extLst>
              <p:ext uri="{D42A27DB-BD31-4B8C-83A1-F6EECF244321}">
                <p14:modId xmlns:p14="http://schemas.microsoft.com/office/powerpoint/2010/main" val="18867974"/>
              </p:ext>
            </p:extLst>
          </p:nvPr>
        </p:nvGraphicFramePr>
        <p:xfrm>
          <a:off x="739021" y="2006500"/>
          <a:ext cx="10770870" cy="2397760"/>
        </p:xfrm>
        <a:graphic>
          <a:graphicData uri="http://schemas.openxmlformats.org/drawingml/2006/table">
            <a:tbl>
              <a:tblPr firstRow="1" bandRow="1">
                <a:tableStyleId>{5C22544A-7EE6-4342-B048-85BDC9FD1C3A}</a:tableStyleId>
              </a:tblPr>
              <a:tblGrid>
                <a:gridCol w="2225102">
                  <a:extLst>
                    <a:ext uri="{9D8B030D-6E8A-4147-A177-3AD203B41FA5}">
                      <a16:colId xmlns:a16="http://schemas.microsoft.com/office/drawing/2014/main" val="2942008782"/>
                    </a:ext>
                  </a:extLst>
                </a:gridCol>
                <a:gridCol w="3280560">
                  <a:extLst>
                    <a:ext uri="{9D8B030D-6E8A-4147-A177-3AD203B41FA5}">
                      <a16:colId xmlns:a16="http://schemas.microsoft.com/office/drawing/2014/main" val="1882638864"/>
                    </a:ext>
                  </a:extLst>
                </a:gridCol>
                <a:gridCol w="5265208">
                  <a:extLst>
                    <a:ext uri="{9D8B030D-6E8A-4147-A177-3AD203B41FA5}">
                      <a16:colId xmlns:a16="http://schemas.microsoft.com/office/drawing/2014/main" val="3828598133"/>
                    </a:ext>
                  </a:extLst>
                </a:gridCol>
              </a:tblGrid>
              <a:tr h="370840">
                <a:tc>
                  <a:txBody>
                    <a:bodyPr/>
                    <a:lstStyle/>
                    <a:p>
                      <a:r>
                        <a:rPr lang="en-US"/>
                        <a:t>Entity Type</a:t>
                      </a:r>
                    </a:p>
                  </a:txBody>
                  <a:tcPr/>
                </a:tc>
                <a:tc>
                  <a:txBody>
                    <a:bodyPr/>
                    <a:lstStyle/>
                    <a:p>
                      <a:r>
                        <a:rPr lang="en-US"/>
                        <a:t>Partition Key Value</a:t>
                      </a:r>
                    </a:p>
                  </a:txBody>
                  <a:tcPr/>
                </a:tc>
                <a:tc>
                  <a:txBody>
                    <a:bodyPr/>
                    <a:lstStyle/>
                    <a:p>
                      <a:r>
                        <a:rPr lang="en-US"/>
                        <a:t>Purpose</a:t>
                      </a:r>
                    </a:p>
                  </a:txBody>
                  <a:tcPr/>
                </a:tc>
                <a:extLst>
                  <a:ext uri="{0D108BD9-81ED-4DB2-BD59-A6C34878D82A}">
                    <a16:rowId xmlns:a16="http://schemas.microsoft.com/office/drawing/2014/main" val="1273501294"/>
                  </a:ext>
                </a:extLst>
              </a:tr>
              <a:tr h="370840">
                <a:tc>
                  <a:txBody>
                    <a:bodyPr/>
                    <a:lstStyle/>
                    <a:p>
                      <a:r>
                        <a:rPr lang="en-US"/>
                        <a:t>Vehicle</a:t>
                      </a:r>
                    </a:p>
                  </a:txBody>
                  <a:tcPr/>
                </a:tc>
                <a:tc>
                  <a:txBody>
                    <a:bodyPr/>
                    <a:lstStyle/>
                    <a:p>
                      <a:r>
                        <a:rPr lang="en-US"/>
                        <a:t>VIN</a:t>
                      </a:r>
                    </a:p>
                  </a:txBody>
                  <a:tcPr/>
                </a:tc>
                <a:tc>
                  <a:txBody>
                    <a:bodyPr/>
                    <a:lstStyle/>
                    <a:p>
                      <a:r>
                        <a:rPr lang="en-US"/>
                        <a:t>Metadata about each vehicle</a:t>
                      </a:r>
                    </a:p>
                  </a:txBody>
                  <a:tcPr/>
                </a:tc>
                <a:extLst>
                  <a:ext uri="{0D108BD9-81ED-4DB2-BD59-A6C34878D82A}">
                    <a16:rowId xmlns:a16="http://schemas.microsoft.com/office/drawing/2014/main" val="3282909736"/>
                  </a:ext>
                </a:extLst>
              </a:tr>
              <a:tr h="370840">
                <a:tc>
                  <a:txBody>
                    <a:bodyPr/>
                    <a:lstStyle/>
                    <a:p>
                      <a:r>
                        <a:rPr lang="en-US"/>
                        <a:t>Consignment</a:t>
                      </a:r>
                    </a:p>
                  </a:txBody>
                  <a:tcPr/>
                </a:tc>
                <a:tc>
                  <a:txBody>
                    <a:bodyPr/>
                    <a:lstStyle/>
                    <a:p>
                      <a:r>
                        <a:rPr lang="en-US"/>
                        <a:t>Consignment ID</a:t>
                      </a:r>
                    </a:p>
                  </a:txBody>
                  <a:tcPr/>
                </a:tc>
                <a:tc>
                  <a:txBody>
                    <a:bodyPr/>
                    <a:lstStyle/>
                    <a:p>
                      <a:r>
                        <a:rPr lang="en-US"/>
                        <a:t>Metadata about each consignment</a:t>
                      </a:r>
                    </a:p>
                    <a:p>
                      <a:r>
                        <a:rPr lang="en-US"/>
                        <a:t>- Each consignment has multiple packages</a:t>
                      </a:r>
                    </a:p>
                    <a:p>
                      <a:endParaRPr lang="en-US"/>
                    </a:p>
                  </a:txBody>
                  <a:tcPr/>
                </a:tc>
                <a:extLst>
                  <a:ext uri="{0D108BD9-81ED-4DB2-BD59-A6C34878D82A}">
                    <a16:rowId xmlns:a16="http://schemas.microsoft.com/office/drawing/2014/main" val="1938978145"/>
                  </a:ext>
                </a:extLst>
              </a:tr>
              <a:tr h="370840">
                <a:tc>
                  <a:txBody>
                    <a:bodyPr/>
                    <a:lstStyle/>
                    <a:p>
                      <a:r>
                        <a:rPr lang="en-US"/>
                        <a:t>Package</a:t>
                      </a:r>
                    </a:p>
                  </a:txBody>
                  <a:tcPr/>
                </a:tc>
                <a:tc>
                  <a:txBody>
                    <a:bodyPr/>
                    <a:lstStyle/>
                    <a:p>
                      <a:r>
                        <a:rPr lang="en-US"/>
                        <a:t>Consignment ID</a:t>
                      </a:r>
                    </a:p>
                  </a:txBody>
                  <a:tcPr/>
                </a:tc>
                <a:tc>
                  <a:txBody>
                    <a:bodyPr/>
                    <a:lstStyle/>
                    <a:p>
                      <a:r>
                        <a:rPr lang="en-US"/>
                        <a:t>Metadata about each package</a:t>
                      </a:r>
                    </a:p>
                  </a:txBody>
                  <a:tcPr/>
                </a:tc>
                <a:extLst>
                  <a:ext uri="{0D108BD9-81ED-4DB2-BD59-A6C34878D82A}">
                    <a16:rowId xmlns:a16="http://schemas.microsoft.com/office/drawing/2014/main" val="3505747847"/>
                  </a:ext>
                </a:extLst>
              </a:tr>
              <a:tr h="370840">
                <a:tc>
                  <a:txBody>
                    <a:bodyPr/>
                    <a:lstStyle/>
                    <a:p>
                      <a:r>
                        <a:rPr lang="en-US"/>
                        <a:t>Trip</a:t>
                      </a:r>
                    </a:p>
                  </a:txBody>
                  <a:tcPr/>
                </a:tc>
                <a:tc>
                  <a:txBody>
                    <a:bodyPr/>
                    <a:lstStyle/>
                    <a:p>
                      <a:r>
                        <a:rPr lang="en-US"/>
                        <a:t>VIN</a:t>
                      </a:r>
                    </a:p>
                  </a:txBody>
                  <a:tcPr/>
                </a:tc>
                <a:tc>
                  <a:txBody>
                    <a:bodyPr/>
                    <a:lstStyle/>
                    <a:p>
                      <a:r>
                        <a:rPr lang="en-US"/>
                        <a:t>Metadata about each trip taken by vehicle</a:t>
                      </a:r>
                    </a:p>
                  </a:txBody>
                  <a:tcPr/>
                </a:tc>
                <a:extLst>
                  <a:ext uri="{0D108BD9-81ED-4DB2-BD59-A6C34878D82A}">
                    <a16:rowId xmlns:a16="http://schemas.microsoft.com/office/drawing/2014/main" val="233328647"/>
                  </a:ext>
                </a:extLst>
              </a:tr>
            </a:tbl>
          </a:graphicData>
        </a:graphic>
      </p:graphicFrame>
    </p:spTree>
    <p:extLst>
      <p:ext uri="{BB962C8B-B14F-4D97-AF65-F5344CB8AC3E}">
        <p14:creationId xmlns:p14="http://schemas.microsoft.com/office/powerpoint/2010/main" val="1513785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Embed vs. reference</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3152002"/>
          </a:xfrm>
        </p:spPr>
        <p:txBody>
          <a:bodyPr/>
          <a:lstStyle/>
          <a:p>
            <a:r>
              <a:rPr lang="en-US"/>
              <a:t>Trip – has multiple packages</a:t>
            </a:r>
          </a:p>
          <a:p>
            <a:r>
              <a:rPr lang="en-US"/>
              <a:t>Package – details about each package</a:t>
            </a:r>
          </a:p>
          <a:p>
            <a:endParaRPr lang="en-US"/>
          </a:p>
          <a:p>
            <a:endParaRPr lang="en-US"/>
          </a:p>
          <a:p>
            <a:endParaRPr lang="en-US"/>
          </a:p>
          <a:p>
            <a:endParaRPr lang="en-US"/>
          </a:p>
          <a:p>
            <a:endParaRPr lang="en-US"/>
          </a:p>
          <a:p>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a:p>
            <a:pPr lvl="1"/>
            <a:endParaRPr lang="en-US"/>
          </a:p>
        </p:txBody>
      </p:sp>
      <p:pic>
        <p:nvPicPr>
          <p:cNvPr id="4" name="Picture 3">
            <a:extLst>
              <a:ext uri="{FF2B5EF4-FFF2-40B4-BE49-F238E27FC236}">
                <a16:creationId xmlns:a16="http://schemas.microsoft.com/office/drawing/2014/main" id="{80462744-CB5A-45F6-BCC5-E14EB4AF970F}"/>
              </a:ext>
            </a:extLst>
          </p:cNvPr>
          <p:cNvPicPr>
            <a:picLocks noChangeAspect="1"/>
          </p:cNvPicPr>
          <p:nvPr/>
        </p:nvPicPr>
        <p:blipFill>
          <a:blip r:embed="rId2"/>
          <a:stretch>
            <a:fillRect/>
          </a:stretch>
        </p:blipFill>
        <p:spPr>
          <a:xfrm>
            <a:off x="699599" y="2660247"/>
            <a:ext cx="8536277" cy="3740553"/>
          </a:xfrm>
          <a:prstGeom prst="rect">
            <a:avLst/>
          </a:prstGeom>
          <a:ln>
            <a:solidFill>
              <a:schemeClr val="accent1"/>
            </a:solidFill>
          </a:ln>
        </p:spPr>
      </p:pic>
      <p:sp>
        <p:nvSpPr>
          <p:cNvPr id="7" name="Rectangle 6">
            <a:extLst>
              <a:ext uri="{FF2B5EF4-FFF2-40B4-BE49-F238E27FC236}">
                <a16:creationId xmlns:a16="http://schemas.microsoft.com/office/drawing/2014/main" id="{496B0FAD-96E3-4545-B8C7-F911DFAE4C11}"/>
              </a:ext>
            </a:extLst>
          </p:cNvPr>
          <p:cNvSpPr/>
          <p:nvPr/>
        </p:nvSpPr>
        <p:spPr bwMode="auto">
          <a:xfrm>
            <a:off x="4967738" y="5072144"/>
            <a:ext cx="4021279" cy="844011"/>
          </a:xfrm>
          <a:prstGeom prst="rect">
            <a:avLst/>
          </a:prstGeom>
          <a:noFill/>
          <a:ln w="38100" cap="flat" cmpd="sng" algn="ctr">
            <a:solidFill>
              <a:srgbClr val="D83B01">
                <a:lumMod val="60000"/>
                <a:lumOff val="40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54186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1E63FA-40A1-4FEB-BBA9-4F33E6217E66}"/>
              </a:ext>
            </a:extLst>
          </p:cNvPr>
          <p:cNvSpPr/>
          <p:nvPr/>
        </p:nvSpPr>
        <p:spPr>
          <a:xfrm>
            <a:off x="584200" y="911706"/>
            <a:ext cx="5015683" cy="5632311"/>
          </a:xfrm>
          <a:prstGeom prst="rect">
            <a:avLst/>
          </a:prstGeom>
          <a:ln>
            <a:solidFill>
              <a:schemeClr val="accent1"/>
            </a:solidFill>
          </a:ln>
        </p:spPr>
        <p:txBody>
          <a:bodyPr wrap="square">
            <a:spAutoFit/>
          </a:bodyPr>
          <a:lstStyle/>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"id"</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"e2c7ca5e-2ef1-4ac2-836d-74124811516c"</a:t>
            </a:r>
            <a:r>
              <a:rPr lang="en-US" sz="1200">
                <a:solidFill>
                  <a:srgbClr val="000000"/>
                </a:solidFill>
                <a:latin typeface="Consolas" panose="020B0609020204030204" pitchFamily="49" charset="0"/>
              </a:rPr>
              <a:t>,</a:t>
            </a:r>
          </a:p>
          <a:p>
            <a:r>
              <a:rPr lang="en-US" sz="1200">
                <a:solidFill>
                  <a:srgbClr val="A31515"/>
                </a:solidFill>
                <a:highlight>
                  <a:srgbClr val="00FF00"/>
                </a:highlight>
                <a:latin typeface="Consolas" panose="020B0609020204030204" pitchFamily="49" charset="0"/>
              </a:rPr>
              <a:t>"</a:t>
            </a:r>
            <a:r>
              <a:rPr lang="en-US" sz="1200" err="1">
                <a:solidFill>
                  <a:srgbClr val="A31515"/>
                </a:solidFill>
                <a:highlight>
                  <a:srgbClr val="00FF00"/>
                </a:highlight>
                <a:latin typeface="Consolas" panose="020B0609020204030204" pitchFamily="49" charset="0"/>
              </a:rPr>
              <a:t>partitionKey</a:t>
            </a:r>
            <a:r>
              <a:rPr lang="en-US" sz="1200">
                <a:solidFill>
                  <a:srgbClr val="A31515"/>
                </a:solidFill>
                <a:highlight>
                  <a:srgbClr val="00FF00"/>
                </a:highlight>
                <a:latin typeface="Consolas" panose="020B0609020204030204" pitchFamily="49" charset="0"/>
              </a:rPr>
              <a:t>"</a:t>
            </a:r>
            <a:r>
              <a:rPr lang="en-US" sz="1200">
                <a:solidFill>
                  <a:srgbClr val="000000"/>
                </a:solidFill>
                <a:highlight>
                  <a:srgbClr val="00FF00"/>
                </a:highlight>
                <a:latin typeface="Consolas" panose="020B0609020204030204" pitchFamily="49" charset="0"/>
              </a:rPr>
              <a:t>: </a:t>
            </a:r>
            <a:r>
              <a:rPr lang="en-US" sz="1200">
                <a:solidFill>
                  <a:srgbClr val="0451A5"/>
                </a:solidFill>
                <a:highlight>
                  <a:srgbClr val="00FF00"/>
                </a:highlight>
                <a:latin typeface="Consolas" panose="020B0609020204030204" pitchFamily="49" charset="0"/>
              </a:rPr>
              <a:t>"DB2JXBWBLCL09FJFU"</a:t>
            </a:r>
            <a:r>
              <a:rPr lang="en-US" sz="1200">
                <a:solidFill>
                  <a:srgbClr val="000000"/>
                </a:solidFill>
                <a:highlight>
                  <a:srgbClr val="00FF00"/>
                </a:highlight>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entityType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"Trip"</a:t>
            </a:r>
            <a:r>
              <a:rPr lang="en-US" sz="1200">
                <a:solidFill>
                  <a:srgbClr val="000000"/>
                </a:solidFill>
                <a:latin typeface="Consolas" panose="020B0609020204030204" pitchFamily="49" charset="0"/>
              </a:rPr>
              <a:t>,</a:t>
            </a:r>
          </a:p>
          <a:p>
            <a:r>
              <a:rPr lang="en-US" sz="1200">
                <a:solidFill>
                  <a:srgbClr val="A31515"/>
                </a:solidFill>
                <a:highlight>
                  <a:srgbClr val="00FF00"/>
                </a:highlight>
                <a:latin typeface="Consolas" panose="020B0609020204030204" pitchFamily="49" charset="0"/>
              </a:rPr>
              <a:t>"vin"</a:t>
            </a:r>
            <a:r>
              <a:rPr lang="en-US" sz="1200">
                <a:solidFill>
                  <a:srgbClr val="000000"/>
                </a:solidFill>
                <a:highlight>
                  <a:srgbClr val="00FF00"/>
                </a:highlight>
                <a:latin typeface="Consolas" panose="020B0609020204030204" pitchFamily="49" charset="0"/>
              </a:rPr>
              <a:t>: </a:t>
            </a:r>
            <a:r>
              <a:rPr lang="en-US" sz="1200">
                <a:solidFill>
                  <a:srgbClr val="0451A5"/>
                </a:solidFill>
                <a:highlight>
                  <a:srgbClr val="00FF00"/>
                </a:highlight>
                <a:latin typeface="Consolas" panose="020B0609020204030204" pitchFamily="49" charset="0"/>
              </a:rPr>
              <a:t>"DB2JXBWBLCL09FJFU"</a:t>
            </a:r>
            <a:r>
              <a:rPr lang="en-US" sz="1200">
                <a:solidFill>
                  <a:srgbClr val="000000"/>
                </a:solidFill>
                <a:highlight>
                  <a:srgbClr val="00FF00"/>
                </a:highlight>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"1f145aad-d943-44c7-b0f3-1bc8562c7628"</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plannedTripDistance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190.53</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"location"</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"OR"</a:t>
            </a:r>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"status"</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"Pending"</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"timestamp"</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"0001-01-01T00:00:00"</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"packages"</a:t>
            </a:r>
            <a:r>
              <a:rPr lang="en-US" sz="1200">
                <a:solidFill>
                  <a:srgbClr val="000000"/>
                </a:solidFill>
                <a:latin typeface="Consolas" panose="020B0609020204030204" pitchFamily="49" charset="0"/>
              </a:rPr>
              <a:t>: [</a:t>
            </a:r>
          </a:p>
          <a:p>
            <a:pPr lvl="1"/>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packageId</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"514edbdc-210b-45f8-b05f-d491d6ded7e4"</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storageTemperature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9885A"/>
                </a:solidFill>
                <a:highlight>
                  <a:srgbClr val="FFFF00"/>
                </a:highlight>
                <a:latin typeface="Consolas" panose="020B0609020204030204" pitchFamily="49" charset="0"/>
              </a:rPr>
              <a:t>22</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highValue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false</a:t>
            </a:r>
            <a:endParaRPr lang="en-US" sz="1200">
              <a:solidFill>
                <a:srgbClr val="000000"/>
              </a:solidFill>
              <a:highlight>
                <a:srgbClr val="FFFF00"/>
              </a:highlight>
              <a:latin typeface="Consolas" panose="020B0609020204030204" pitchFamily="49" charset="0"/>
            </a:endParaRPr>
          </a:p>
          <a:p>
            <a:pPr lvl="1"/>
            <a:r>
              <a:rPr lang="en-US" sz="1200">
                <a:solidFill>
                  <a:srgbClr val="000000"/>
                </a:solidFill>
                <a:highlight>
                  <a:srgbClr val="FFFF00"/>
                </a:highlight>
                <a:latin typeface="Consolas" panose="020B0609020204030204" pitchFamily="49" charset="0"/>
              </a:rPr>
              <a:t>},</a:t>
            </a:r>
          </a:p>
          <a:p>
            <a:r>
              <a:rPr lang="en-US" sz="1200">
                <a:solidFill>
                  <a:srgbClr val="000000"/>
                </a:solidFill>
                <a:latin typeface="Consolas" panose="020B0609020204030204" pitchFamily="49" charset="0"/>
              </a:rPr>
              <a:t>……</a:t>
            </a:r>
          </a:p>
          <a:p>
            <a:pPr lvl="1"/>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packageId</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"26128844-cc3f-4808-99f7-2b142ad002e5"</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storageTemperature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9885A"/>
                </a:solidFill>
                <a:highlight>
                  <a:srgbClr val="FFFF00"/>
                </a:highlight>
                <a:latin typeface="Consolas" panose="020B0609020204030204" pitchFamily="49" charset="0"/>
              </a:rPr>
              <a:t>32</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highValue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false</a:t>
            </a:r>
            <a:endParaRPr lang="en-US" sz="1200">
              <a:solidFill>
                <a:srgbClr val="000000"/>
              </a:solidFill>
              <a:highlight>
                <a:srgbClr val="FFFF00"/>
              </a:highlight>
              <a:latin typeface="Consolas" panose="020B0609020204030204" pitchFamily="49" charset="0"/>
            </a:endParaRPr>
          </a:p>
          <a:p>
            <a:pPr lvl="1"/>
            <a:r>
              <a:rPr lang="en-US" sz="1200">
                <a:solidFill>
                  <a:srgbClr val="000000"/>
                </a:solidFill>
                <a:highlight>
                  <a:srgbClr val="FFFF00"/>
                </a:highlight>
                <a:latin typeface="Consolas" panose="020B0609020204030204" pitchFamily="49" charset="0"/>
              </a:rPr>
              <a:t>}</a:t>
            </a: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"consignment"</a:t>
            </a:r>
            <a:r>
              <a:rPr lang="en-US" sz="1200">
                <a:solidFill>
                  <a:srgbClr val="000000"/>
                </a:solidFill>
                <a:latin typeface="Consolas" panose="020B0609020204030204" pitchFamily="49" charset="0"/>
              </a:rPr>
              <a:t>: {</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"1f145aad-d943-44c7-b0f3-1bc8562c7628"</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"customer"</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"Bellows College"</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deliveryDueDate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"2019-10-20T05:56:44.7367547Z"</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a:t>
            </a:r>
            <a:endParaRPr lang="en-US" sz="1200" b="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A699F707-65B9-4256-8FD8-0B31D43D9FF1}"/>
              </a:ext>
            </a:extLst>
          </p:cNvPr>
          <p:cNvSpPr/>
          <p:nvPr/>
        </p:nvSpPr>
        <p:spPr>
          <a:xfrm>
            <a:off x="6267450" y="937761"/>
            <a:ext cx="5727700" cy="4524315"/>
          </a:xfrm>
          <a:prstGeom prst="rect">
            <a:avLst/>
          </a:prstGeom>
          <a:ln>
            <a:solidFill>
              <a:schemeClr val="accent1"/>
            </a:solidFill>
          </a:ln>
        </p:spPr>
        <p:txBody>
          <a:bodyPr wrap="square" anchor="t">
            <a:spAutoFit/>
          </a:bodyPr>
          <a:lstStyle/>
          <a:p>
            <a:r>
              <a:rPr lang="en-US" sz="1200">
                <a:solidFill>
                  <a:srgbClr val="000000"/>
                </a:solidFill>
                <a:latin typeface="Consolas" panose="020B0609020204030204" pitchFamily="49" charset="0"/>
              </a:rPr>
              <a:t>[{</a:t>
            </a:r>
          </a:p>
          <a:p>
            <a:r>
              <a:rPr lang="en-US" sz="1200">
                <a:solidFill>
                  <a:srgbClr val="A31515"/>
                </a:solidFill>
                <a:latin typeface="Consolas"/>
              </a:rPr>
              <a:t>"id"</a:t>
            </a:r>
            <a:r>
              <a:rPr lang="en-US" sz="1200">
                <a:solidFill>
                  <a:srgbClr val="000000"/>
                </a:solidFill>
                <a:latin typeface="Consolas"/>
              </a:rPr>
              <a:t>: </a:t>
            </a:r>
            <a:r>
              <a:rPr lang="en-US" sz="1200">
                <a:solidFill>
                  <a:srgbClr val="0451A5"/>
                </a:solidFill>
                <a:latin typeface="Consolas"/>
              </a:rPr>
              <a:t>"ad476b94-8b3a-4ab8-ba5f-b95ad75acd63"</a:t>
            </a:r>
            <a:r>
              <a:rPr lang="en-US" sz="1200">
                <a:solidFill>
                  <a:srgbClr val="000000"/>
                </a:solidFill>
                <a:latin typeface="Consolas"/>
                <a:ea typeface="+mn-lt"/>
                <a:cs typeface="+mn-lt"/>
              </a:rPr>
              <a:t>,</a:t>
            </a:r>
            <a:endParaRPr lang="en-US" sz="1200">
              <a:solidFill>
                <a:srgbClr val="000000"/>
              </a:solidFill>
              <a:latin typeface="Consolas" panose="020B0609020204030204" pitchFamily="49" charset="0"/>
            </a:endParaRPr>
          </a:p>
          <a:p>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partitionKey</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 26128844-cc3f-4808-99f7-2b142ad002e5"</a:t>
            </a:r>
            <a:r>
              <a:rPr lang="en-US" sz="1200">
                <a:solidFill>
                  <a:srgbClr val="000000"/>
                </a:solidFill>
                <a:highlight>
                  <a:srgbClr val="FFFF00"/>
                </a:highlight>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entityType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"Package"</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tripId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"ed96feb9-957e-4d30-873e-7a4f12266022"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"cb56399c-65b3-452b-89f0-d3b9bed5fa02"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"height"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33.37</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"length"</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41.45</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"width"</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20.96</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grossWeight</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223.72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storageTemperature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39</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highValue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false</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"trip"</a:t>
            </a:r>
            <a:r>
              <a:rPr lang="en-US" sz="1200">
                <a:solidFill>
                  <a:srgbClr val="000000"/>
                </a:solidFill>
                <a:latin typeface="Consolas" panose="020B0609020204030204" pitchFamily="49" charset="0"/>
              </a:rPr>
              <a:t>: {</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tripId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"ed96feb9-957e-4d30-873e-7a4f12266022"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"vin"</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"AESQX3ZKCFM25HNNE"</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plannedTripDistance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137.09</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"consignment"</a:t>
            </a:r>
            <a:r>
              <a:rPr lang="en-US" sz="1200">
                <a:solidFill>
                  <a:srgbClr val="000000"/>
                </a:solidFill>
                <a:latin typeface="Consolas" panose="020B0609020204030204" pitchFamily="49" charset="0"/>
              </a:rPr>
              <a:t>: {</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"cb56399c-65b3-452b-89f0-d3b9bed5fa02"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"customer"</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a:t>
            </a:r>
            <a:r>
              <a:rPr lang="en-US" sz="1200" err="1">
                <a:solidFill>
                  <a:srgbClr val="0451A5"/>
                </a:solidFill>
                <a:latin typeface="Consolas" panose="020B0609020204030204" pitchFamily="49" charset="0"/>
              </a:rPr>
              <a:t>Lamna</a:t>
            </a:r>
            <a:r>
              <a:rPr lang="en-US" sz="1200">
                <a:solidFill>
                  <a:srgbClr val="0451A5"/>
                </a:solidFill>
                <a:latin typeface="Consolas" panose="020B0609020204030204" pitchFamily="49" charset="0"/>
              </a:rPr>
              <a:t> Healthcare Company"</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deliveryDueDate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"2019-10-20T08:26:44.7366267Z"</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"timestamp"</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"0001-01-01T00:00:00"</a:t>
            </a:r>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a:t>
            </a:r>
            <a:endParaRPr lang="en-US" sz="1200" b="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381A6586-9F82-4AC9-AD6C-C6A2DFFF3914}"/>
              </a:ext>
            </a:extLst>
          </p:cNvPr>
          <p:cNvSpPr/>
          <p:nvPr/>
        </p:nvSpPr>
        <p:spPr bwMode="auto">
          <a:xfrm>
            <a:off x="6267450" y="308034"/>
            <a:ext cx="5727700"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Package entity</a:t>
            </a:r>
          </a:p>
        </p:txBody>
      </p:sp>
      <p:sp>
        <p:nvSpPr>
          <p:cNvPr id="13" name="Rectangle 12">
            <a:extLst>
              <a:ext uri="{FF2B5EF4-FFF2-40B4-BE49-F238E27FC236}">
                <a16:creationId xmlns:a16="http://schemas.microsoft.com/office/drawing/2014/main" id="{E19015A7-2BE3-4C58-A27F-E449A7F982B0}"/>
              </a:ext>
            </a:extLst>
          </p:cNvPr>
          <p:cNvSpPr/>
          <p:nvPr/>
        </p:nvSpPr>
        <p:spPr bwMode="auto">
          <a:xfrm>
            <a:off x="584199" y="308034"/>
            <a:ext cx="50156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Trip entity</a:t>
            </a:r>
          </a:p>
        </p:txBody>
      </p:sp>
      <p:sp>
        <p:nvSpPr>
          <p:cNvPr id="16" name="TextBox 15">
            <a:extLst>
              <a:ext uri="{FF2B5EF4-FFF2-40B4-BE49-F238E27FC236}">
                <a16:creationId xmlns:a16="http://schemas.microsoft.com/office/drawing/2014/main" id="{B66E6DC6-FE69-46B7-ABA4-E4E70B1FA793}"/>
              </a:ext>
            </a:extLst>
          </p:cNvPr>
          <p:cNvSpPr txBox="1"/>
          <p:nvPr/>
        </p:nvSpPr>
        <p:spPr>
          <a:xfrm>
            <a:off x="6267450" y="5702300"/>
            <a:ext cx="5727700"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Select package info makes it easier to generate Trip summary info view</a:t>
            </a:r>
          </a:p>
        </p:txBody>
      </p:sp>
    </p:spTree>
    <p:extLst>
      <p:ext uri="{BB962C8B-B14F-4D97-AF65-F5344CB8AC3E}">
        <p14:creationId xmlns:p14="http://schemas.microsoft.com/office/powerpoint/2010/main" val="1764250658"/>
      </p:ext>
    </p:extLst>
  </p:cSld>
  <p:clrMapOvr>
    <a:masterClrMapping/>
  </p:clrMapOvr>
  <p:transition>
    <p:fade/>
  </p:transition>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1181862"/>
          </a:xfrm>
        </p:spPr>
        <p:txBody>
          <a:bodyPr/>
          <a:lstStyle/>
          <a:p>
            <a:r>
              <a:rPr lang="en-US" sz="7200" spc="0">
                <a:ln>
                  <a:noFill/>
                </a:ln>
                <a:solidFill>
                  <a:prstClr val="white"/>
                </a:solidFill>
                <a:latin typeface="Arial" panose="020B0604020202020204" pitchFamily="34" charset="0"/>
              </a:rPr>
              <a:t>Change Feed</a:t>
            </a:r>
            <a:endParaRPr lang="en-US"/>
          </a:p>
        </p:txBody>
      </p:sp>
    </p:spTree>
    <p:extLst>
      <p:ext uri="{BB962C8B-B14F-4D97-AF65-F5344CB8AC3E}">
        <p14:creationId xmlns:p14="http://schemas.microsoft.com/office/powerpoint/2010/main" val="16697473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199" y="86482"/>
            <a:ext cx="10515600" cy="1325563"/>
          </a:xfrm>
        </p:spPr>
        <p:txBody>
          <a:bodyPr>
            <a:normAutofit/>
          </a:bodyPr>
          <a:lstStyle/>
          <a:p>
            <a:r>
              <a:rPr lang="en-US" sz="400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a:latin typeface="Arial" panose="020B0604020202020204" pitchFamily="34" charset="0"/>
                <a:cs typeface="Arial" panose="020B0604020202020204" pitchFamily="34" charset="0"/>
              </a:rPr>
              <a:t>Three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extLst>
              <p:ext uri="{D42A27DB-BD31-4B8C-83A1-F6EECF244321}">
                <p14:modId xmlns:p14="http://schemas.microsoft.com/office/powerpoint/2010/main" val="3315102671"/>
              </p:ext>
            </p:extLst>
          </p:nvPr>
        </p:nvGraphicFramePr>
        <p:xfrm>
          <a:off x="563879" y="1840686"/>
          <a:ext cx="11064241" cy="4756748"/>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Summary</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a:t>
                      </a:r>
                    </a:p>
                    <a:p>
                      <a:pPr algn="ctr"/>
                      <a:r>
                        <a:rPr lang="en-US" sz="2000"/>
                        <a:t>Used as a trigger, input or output binding to an Azure Function.</a:t>
                      </a:r>
                    </a:p>
                    <a:p>
                      <a:pPr algn="ctr"/>
                      <a:endParaRPr lang="en-US" sz="200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Guarantees “at least once” semantics.</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 (deployed on own)</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Direct control over scale (you decide where Change Feed Processor Library is hosted). Checkpointing managed automatically.</a:t>
                      </a:r>
                    </a:p>
                    <a:p>
                      <a:pPr algn="ctr"/>
                      <a:endParaRPr lang="en-US" sz="2000"/>
                    </a:p>
                    <a:p>
                      <a:pPr algn="ctr"/>
                      <a:r>
                        <a:rPr lang="en-US" sz="2000"/>
                        <a:t>Guarantees “at least once” semantics</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a:t>Must manage both scaling and checkpointing logic</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16520782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392430" y="1418316"/>
            <a:ext cx="10515600" cy="1325563"/>
          </a:xfrm>
        </p:spPr>
        <p:txBody>
          <a:bodyPr>
            <a:normAutofit/>
          </a:bodyPr>
          <a:lstStyle/>
          <a:p>
            <a:r>
              <a:rPr lang="en-US" sz="2800">
                <a:latin typeface="Arial" panose="020B0604020202020204" pitchFamily="34" charset="0"/>
                <a:cs typeface="Arial" panose="020B0604020202020204" pitchFamily="34" charset="0"/>
              </a:rPr>
              <a:t>IoT-</a:t>
            </a:r>
            <a:r>
              <a:rPr lang="en-US" sz="2800" err="1">
                <a:latin typeface="Arial" panose="020B0604020202020204" pitchFamily="34" charset="0"/>
                <a:cs typeface="Arial" panose="020B0604020202020204" pitchFamily="34" charset="0"/>
              </a:rPr>
              <a:t>CosmosDBProcessing</a:t>
            </a:r>
            <a:r>
              <a:rPr lang="en-US" sz="2800">
                <a:latin typeface="Arial" panose="020B0604020202020204" pitchFamily="34" charset="0"/>
                <a:cs typeface="Arial" panose="020B0604020202020204" pitchFamily="34" charset="0"/>
              </a:rPr>
              <a:t> Function App</a:t>
            </a:r>
          </a:p>
        </p:txBody>
      </p:sp>
      <p:sp>
        <p:nvSpPr>
          <p:cNvPr id="35" name="TextBox 34">
            <a:extLst>
              <a:ext uri="{FF2B5EF4-FFF2-40B4-BE49-F238E27FC236}">
                <a16:creationId xmlns:a16="http://schemas.microsoft.com/office/drawing/2014/main" id="{2268FEE3-9F39-4A9B-AD32-41F6B934B144}"/>
              </a:ext>
            </a:extLst>
          </p:cNvPr>
          <p:cNvSpPr txBox="1"/>
          <p:nvPr/>
        </p:nvSpPr>
        <p:spPr>
          <a:xfrm>
            <a:off x="392430" y="2743879"/>
            <a:ext cx="11655840" cy="3684048"/>
          </a:xfrm>
          <a:prstGeom prst="rect">
            <a:avLst/>
          </a:prstGeom>
          <a:noFill/>
        </p:spPr>
        <p:txBody>
          <a:bodyPr wrap="square" lIns="179285" tIns="143428" rIns="179285" bIns="143428" rtlCol="0">
            <a:spAutoFit/>
          </a:bodyPr>
          <a:lstStyle/>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TripProcessor</a:t>
            </a:r>
            <a:r>
              <a:rPr lang="en-US" sz="2353">
                <a:gradFill>
                  <a:gsLst>
                    <a:gs pos="2917">
                      <a:srgbClr val="353535"/>
                    </a:gs>
                    <a:gs pos="30000">
                      <a:srgbClr val="353535"/>
                    </a:gs>
                  </a:gsLst>
                  <a:lin ang="5400000" scaled="0"/>
                </a:gradFill>
                <a:latin typeface="Arial" panose="020B0604020202020204" pitchFamily="34" charset="0"/>
              </a:rPr>
              <a:t> – Triggered by write to </a:t>
            </a:r>
            <a:r>
              <a:rPr lang="en-US" sz="2353" b="1">
                <a:gradFill>
                  <a:gsLst>
                    <a:gs pos="2917">
                      <a:srgbClr val="353535"/>
                    </a:gs>
                    <a:gs pos="30000">
                      <a:srgbClr val="353535"/>
                    </a:gs>
                  </a:gsLst>
                  <a:lin ang="5400000" scaled="0"/>
                </a:gradFill>
                <a:latin typeface="Arial" panose="020B0604020202020204" pitchFamily="34" charset="0"/>
              </a:rPr>
              <a:t>telemetry</a:t>
            </a:r>
            <a:r>
              <a:rPr lang="en-US" sz="2353">
                <a:gradFill>
                  <a:gsLst>
                    <a:gs pos="2917">
                      <a:srgbClr val="353535"/>
                    </a:gs>
                    <a:gs pos="30000">
                      <a:srgbClr val="353535"/>
                    </a:gs>
                  </a:gsLst>
                  <a:lin ang="5400000" scaled="0"/>
                </a:gradFill>
                <a:latin typeface="Arial" panose="020B0604020202020204" pitchFamily="34" charset="0"/>
              </a:rPr>
              <a:t> container, then updates </a:t>
            </a:r>
            <a:r>
              <a:rPr lang="en-US" sz="2353" b="1">
                <a:gradFill>
                  <a:gsLst>
                    <a:gs pos="2917">
                      <a:srgbClr val="353535"/>
                    </a:gs>
                    <a:gs pos="30000">
                      <a:srgbClr val="353535"/>
                    </a:gs>
                  </a:gsLst>
                  <a:lin ang="5400000" scaled="0"/>
                </a:gradFill>
                <a:latin typeface="Arial" panose="020B0604020202020204" pitchFamily="34" charset="0"/>
              </a:rPr>
              <a:t>metadata</a:t>
            </a:r>
            <a:r>
              <a:rPr lang="en-US" sz="2353">
                <a:gradFill>
                  <a:gsLst>
                    <a:gs pos="2917">
                      <a:srgbClr val="353535"/>
                    </a:gs>
                    <a:gs pos="30000">
                      <a:srgbClr val="353535"/>
                    </a:gs>
                  </a:gsLst>
                  <a:lin ang="5400000" scaled="0"/>
                </a:gradFill>
                <a:latin typeface="Arial" panose="020B0604020202020204" pitchFamily="34" charset="0"/>
              </a:rPr>
              <a:t> container to update current trip status and consignment status. Sends alert email (if needed)</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ColdStorage</a:t>
            </a:r>
            <a:r>
              <a:rPr lang="en-US" sz="2353">
                <a:gradFill>
                  <a:gsLst>
                    <a:gs pos="2917">
                      <a:srgbClr val="353535"/>
                    </a:gs>
                    <a:gs pos="30000">
                      <a:srgbClr val="353535"/>
                    </a:gs>
                  </a:gsLst>
                  <a:lin ang="5400000" scaled="0"/>
                </a:gradFill>
                <a:latin typeface="Arial" panose="020B0604020202020204" pitchFamily="34" charset="0"/>
              </a:rPr>
              <a:t> – Real-time writes to Azure Storage account</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SendToEventHubsForReporting</a:t>
            </a:r>
            <a:r>
              <a:rPr lang="en-US" sz="2353">
                <a:gradFill>
                  <a:gsLst>
                    <a:gs pos="2917">
                      <a:srgbClr val="353535"/>
                    </a:gs>
                    <a:gs pos="30000">
                      <a:srgbClr val="353535"/>
                    </a:gs>
                  </a:gsLst>
                  <a:lin ang="5400000" scaled="0"/>
                </a:gradFill>
                <a:latin typeface="Arial" panose="020B0604020202020204" pitchFamily="34" charset="0"/>
              </a:rPr>
              <a:t> – Real-time writes to Event Hubs</a:t>
            </a:r>
          </a:p>
        </p:txBody>
      </p:sp>
      <p:sp>
        <p:nvSpPr>
          <p:cNvPr id="4" name="Title 1">
            <a:extLst>
              <a:ext uri="{FF2B5EF4-FFF2-40B4-BE49-F238E27FC236}">
                <a16:creationId xmlns:a16="http://schemas.microsoft.com/office/drawing/2014/main" id="{03674D13-928B-4170-B91A-0123654D44F9}"/>
              </a:ext>
            </a:extLst>
          </p:cNvPr>
          <p:cNvSpPr txBox="1">
            <a:spLocks/>
          </p:cNvSpPr>
          <p:nvPr/>
        </p:nvSpPr>
        <p:spPr>
          <a:xfrm>
            <a:off x="838200" y="92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When did we read from the change feed?</a:t>
            </a:r>
          </a:p>
        </p:txBody>
      </p:sp>
    </p:spTree>
    <p:extLst>
      <p:ext uri="{BB962C8B-B14F-4D97-AF65-F5344CB8AC3E}">
        <p14:creationId xmlns:p14="http://schemas.microsoft.com/office/powerpoint/2010/main" val="21865786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ylinder 9">
            <a:extLst>
              <a:ext uri="{FF2B5EF4-FFF2-40B4-BE49-F238E27FC236}">
                <a16:creationId xmlns:a16="http://schemas.microsoft.com/office/drawing/2014/main" id="{5D2C960D-C50E-4517-B3FB-BE4C20F3D5D5}"/>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1" name="Straight Arrow Connector 10">
            <a:extLst>
              <a:ext uri="{FF2B5EF4-FFF2-40B4-BE49-F238E27FC236}">
                <a16:creationId xmlns:a16="http://schemas.microsoft.com/office/drawing/2014/main" id="{98E3FCD6-EC3C-40E4-BB5F-756AB77C283E}"/>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088575-F4E6-4F47-A67F-765967CC62A7}"/>
              </a:ext>
            </a:extLst>
          </p:cNvPr>
          <p:cNvSpPr txBox="1"/>
          <p:nvPr/>
        </p:nvSpPr>
        <p:spPr>
          <a:xfrm>
            <a:off x="411480" y="3244334"/>
            <a:ext cx="2453640" cy="369332"/>
          </a:xfrm>
          <a:prstGeom prst="rect">
            <a:avLst/>
          </a:prstGeom>
          <a:noFill/>
        </p:spPr>
        <p:txBody>
          <a:bodyPr wrap="square" rtlCol="0">
            <a:spAutoFit/>
          </a:bodyPr>
          <a:lstStyle/>
          <a:p>
            <a:r>
              <a:rPr lang="en-US"/>
              <a:t>Write document A</a:t>
            </a:r>
          </a:p>
        </p:txBody>
      </p:sp>
      <p:sp>
        <p:nvSpPr>
          <p:cNvPr id="8" name="Title 1">
            <a:extLst>
              <a:ext uri="{FF2B5EF4-FFF2-40B4-BE49-F238E27FC236}">
                <a16:creationId xmlns:a16="http://schemas.microsoft.com/office/drawing/2014/main" id="{4B23E140-D24A-40AC-9624-A80C22BEEB33}"/>
              </a:ext>
            </a:extLst>
          </p:cNvPr>
          <p:cNvSpPr txBox="1">
            <a:spLocks/>
          </p:cNvSpPr>
          <p:nvPr/>
        </p:nvSpPr>
        <p:spPr>
          <a:xfrm>
            <a:off x="421640" y="4419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27364122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159240" y="3328630"/>
            <a:ext cx="2453640" cy="646331"/>
          </a:xfrm>
          <a:prstGeom prst="rect">
            <a:avLst/>
          </a:prstGeom>
          <a:noFill/>
        </p:spPr>
        <p:txBody>
          <a:bodyPr wrap="square" rtlCol="0">
            <a:spAutoFit/>
          </a:bodyPr>
          <a:lstStyle/>
          <a:p>
            <a:r>
              <a:rPr lang="en-US" err="1"/>
              <a:t>TripProcessor</a:t>
            </a:r>
            <a:r>
              <a:rPr lang="en-US"/>
              <a:t> Function executes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5" name="Straight Arrow Connector 14">
            <a:extLst>
              <a:ext uri="{FF2B5EF4-FFF2-40B4-BE49-F238E27FC236}">
                <a16:creationId xmlns:a16="http://schemas.microsoft.com/office/drawing/2014/main" id="{578B53A0-22F0-439E-AF99-17EEB46FFF39}"/>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FCB2D6-6D1A-4230-A044-079B1D8430FD}"/>
              </a:ext>
            </a:extLst>
          </p:cNvPr>
          <p:cNvSpPr txBox="1"/>
          <p:nvPr/>
        </p:nvSpPr>
        <p:spPr>
          <a:xfrm>
            <a:off x="411480" y="3244334"/>
            <a:ext cx="2453640" cy="369332"/>
          </a:xfrm>
          <a:prstGeom prst="rect">
            <a:avLst/>
          </a:prstGeom>
          <a:noFill/>
        </p:spPr>
        <p:txBody>
          <a:bodyPr wrap="square" rtlCol="0">
            <a:spAutoFit/>
          </a:bodyPr>
          <a:lstStyle/>
          <a:p>
            <a:r>
              <a:rPr lang="en-US"/>
              <a:t>Write document A</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71A41D43-8647-437D-9527-37324C66DD11}"/>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963770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10;&#10;Description automatically generated">
            <a:extLst>
              <a:ext uri="{FF2B5EF4-FFF2-40B4-BE49-F238E27FC236}">
                <a16:creationId xmlns:a16="http://schemas.microsoft.com/office/drawing/2014/main" id="{89C5568C-6F87-492F-8F33-561B4C3D9C34}"/>
              </a:ext>
            </a:extLst>
          </p:cNvPr>
          <p:cNvPicPr>
            <a:picLocks noChangeAspect="1"/>
          </p:cNvPicPr>
          <p:nvPr/>
        </p:nvPicPr>
        <p:blipFill>
          <a:blip r:embed="rId2"/>
          <a:stretch>
            <a:fillRect/>
          </a:stretch>
        </p:blipFill>
        <p:spPr>
          <a:xfrm>
            <a:off x="2465050" y="1466177"/>
            <a:ext cx="7243661" cy="5412766"/>
          </a:xfrm>
          <a:prstGeom prst="rect">
            <a:avLst/>
          </a:prstGeom>
          <a:ln>
            <a:solidFill>
              <a:schemeClr val="accent1"/>
            </a:solidFill>
          </a:ln>
        </p:spPr>
      </p:pic>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predictive maintenance on historical data</a:t>
            </a:r>
          </a:p>
        </p:txBody>
      </p:sp>
      <p:sp>
        <p:nvSpPr>
          <p:cNvPr id="4" name="Rectangle 3">
            <a:extLst>
              <a:ext uri="{FF2B5EF4-FFF2-40B4-BE49-F238E27FC236}">
                <a16:creationId xmlns:a16="http://schemas.microsoft.com/office/drawing/2014/main" id="{7E18A04A-C1FF-4823-8DE2-C2201E16CDAA}"/>
              </a:ext>
            </a:extLst>
          </p:cNvPr>
          <p:cNvSpPr/>
          <p:nvPr/>
        </p:nvSpPr>
        <p:spPr bwMode="auto">
          <a:xfrm>
            <a:off x="2465050" y="3429001"/>
            <a:ext cx="2295413" cy="1052258"/>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4CE9178-C185-47CB-9D3E-06C9B04D965C}"/>
              </a:ext>
            </a:extLst>
          </p:cNvPr>
          <p:cNvSpPr/>
          <p:nvPr/>
        </p:nvSpPr>
        <p:spPr bwMode="auto">
          <a:xfrm>
            <a:off x="5458372" y="6051792"/>
            <a:ext cx="3636767" cy="806208"/>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F73AF1D-DFBA-4FDD-8983-BFA495E5C870}"/>
              </a:ext>
            </a:extLst>
          </p:cNvPr>
          <p:cNvSpPr/>
          <p:nvPr/>
        </p:nvSpPr>
        <p:spPr bwMode="auto">
          <a:xfrm>
            <a:off x="5087260" y="1466177"/>
            <a:ext cx="4007879" cy="1891276"/>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66445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177208" y="3051631"/>
            <a:ext cx="2453640" cy="1200329"/>
          </a:xfrm>
          <a:prstGeom prst="rect">
            <a:avLst/>
          </a:prstGeom>
          <a:noFill/>
        </p:spPr>
        <p:txBody>
          <a:bodyPr wrap="square" rtlCol="0">
            <a:spAutoFit/>
          </a:bodyPr>
          <a:lstStyle/>
          <a:p>
            <a:r>
              <a:rPr lang="en-US" err="1"/>
              <a:t>TripProcessor</a:t>
            </a:r>
            <a:r>
              <a:rPr lang="en-US"/>
              <a:t> Function immediately checks Telemetry container for any new updates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flipH="1">
            <a:off x="5703570" y="3613666"/>
            <a:ext cx="107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FBC28B7-1107-41F2-BD47-53B752A268F2}"/>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15141640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1200329"/>
          </a:xfrm>
          <a:prstGeom prst="rect">
            <a:avLst/>
          </a:prstGeom>
          <a:noFill/>
        </p:spPr>
        <p:txBody>
          <a:bodyPr wrap="square" rtlCol="0">
            <a:spAutoFit/>
          </a:bodyPr>
          <a:lstStyle/>
          <a:p>
            <a:r>
              <a:rPr lang="en-US" err="1"/>
              <a:t>TripProcessor</a:t>
            </a:r>
            <a:r>
              <a:rPr lang="en-US"/>
              <a:t> Function finds a new write of Document B and executes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5" name="Straight Arrow Connector 14">
            <a:extLst>
              <a:ext uri="{FF2B5EF4-FFF2-40B4-BE49-F238E27FC236}">
                <a16:creationId xmlns:a16="http://schemas.microsoft.com/office/drawing/2014/main" id="{578B53A0-22F0-439E-AF99-17EEB46FFF39}"/>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FCB2D6-6D1A-4230-A044-079B1D8430FD}"/>
              </a:ext>
            </a:extLst>
          </p:cNvPr>
          <p:cNvSpPr txBox="1"/>
          <p:nvPr/>
        </p:nvSpPr>
        <p:spPr>
          <a:xfrm>
            <a:off x="411480" y="3244334"/>
            <a:ext cx="2453640" cy="369332"/>
          </a:xfrm>
          <a:prstGeom prst="rect">
            <a:avLst/>
          </a:prstGeom>
          <a:noFill/>
        </p:spPr>
        <p:txBody>
          <a:bodyPr wrap="square" rtlCol="0">
            <a:spAutoFit/>
          </a:bodyPr>
          <a:lstStyle/>
          <a:p>
            <a:r>
              <a:rPr lang="en-US"/>
              <a:t>Write document B</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CF07CE9-6909-4575-B98B-50F3325DE815}"/>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4496008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1477328"/>
          </a:xfrm>
          <a:prstGeom prst="rect">
            <a:avLst/>
          </a:prstGeom>
          <a:noFill/>
        </p:spPr>
        <p:txBody>
          <a:bodyPr wrap="square" rtlCol="0">
            <a:spAutoFit/>
          </a:bodyPr>
          <a:lstStyle/>
          <a:p>
            <a:r>
              <a:rPr lang="en-US" err="1"/>
              <a:t>TripProcessor</a:t>
            </a:r>
            <a:r>
              <a:rPr lang="en-US"/>
              <a:t> Function immediately checks Telemetry container for any new updates and doesn’t find anything.</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F2E2EA8-D3F6-40CD-A924-3A3BBA966B35}"/>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30955438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923330"/>
          </a:xfrm>
          <a:prstGeom prst="rect">
            <a:avLst/>
          </a:prstGeom>
          <a:noFill/>
        </p:spPr>
        <p:txBody>
          <a:bodyPr wrap="square" rtlCol="0">
            <a:spAutoFit/>
          </a:bodyPr>
          <a:lstStyle/>
          <a:p>
            <a:r>
              <a:rPr lang="en-US" err="1"/>
              <a:t>TripProcessor</a:t>
            </a:r>
            <a:r>
              <a:rPr lang="en-US"/>
              <a:t> Function waits specified polling interval </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27EFCC3-D177-4AEB-ABD8-0CA7DB9AA69C}"/>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15426600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B436-460E-4536-83BE-1F87C007D493}"/>
              </a:ext>
            </a:extLst>
          </p:cNvPr>
          <p:cNvSpPr>
            <a:spLocks noGrp="1"/>
          </p:cNvSpPr>
          <p:nvPr>
            <p:ph type="title"/>
          </p:nvPr>
        </p:nvSpPr>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1200329"/>
          </a:xfrm>
          <a:prstGeom prst="rect">
            <a:avLst/>
          </a:prstGeom>
          <a:noFill/>
        </p:spPr>
        <p:txBody>
          <a:bodyPr wrap="square" rtlCol="0">
            <a:spAutoFit/>
          </a:bodyPr>
          <a:lstStyle/>
          <a:p>
            <a:r>
              <a:rPr lang="en-US" err="1"/>
              <a:t>TripProcessor</a:t>
            </a:r>
            <a:r>
              <a:rPr lang="en-US"/>
              <a:t> Function finds a new write of Document C and executes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5" name="Straight Arrow Connector 14">
            <a:extLst>
              <a:ext uri="{FF2B5EF4-FFF2-40B4-BE49-F238E27FC236}">
                <a16:creationId xmlns:a16="http://schemas.microsoft.com/office/drawing/2014/main" id="{578B53A0-22F0-439E-AF99-17EEB46FFF39}"/>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FCB2D6-6D1A-4230-A044-079B1D8430FD}"/>
              </a:ext>
            </a:extLst>
          </p:cNvPr>
          <p:cNvSpPr txBox="1"/>
          <p:nvPr/>
        </p:nvSpPr>
        <p:spPr>
          <a:xfrm>
            <a:off x="411480" y="3244334"/>
            <a:ext cx="2453640" cy="369332"/>
          </a:xfrm>
          <a:prstGeom prst="rect">
            <a:avLst/>
          </a:prstGeom>
          <a:noFill/>
        </p:spPr>
        <p:txBody>
          <a:bodyPr wrap="square" rtlCol="0">
            <a:spAutoFit/>
          </a:bodyPr>
          <a:lstStyle/>
          <a:p>
            <a:r>
              <a:rPr lang="en-US"/>
              <a:t>Write document C</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917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a:latin typeface="Arial" panose="020B0604020202020204" pitchFamily="34" charset="0"/>
                <a:cs typeface="Arial" panose="020B0604020202020204" pitchFamily="34" charset="0"/>
              </a:rPr>
              <a:t>Common Change Feed Scenarios</a:t>
            </a:r>
          </a:p>
        </p:txBody>
      </p:sp>
      <p:pic>
        <p:nvPicPr>
          <p:cNvPr id="5" name="Picture 4">
            <a:extLst>
              <a:ext uri="{FF2B5EF4-FFF2-40B4-BE49-F238E27FC236}">
                <a16:creationId xmlns:a16="http://schemas.microsoft.com/office/drawing/2014/main" id="{73734A0D-87B4-4EBE-9E8B-C5FD41B40C22}"/>
              </a:ext>
            </a:extLst>
          </p:cNvPr>
          <p:cNvPicPr>
            <a:picLocks noChangeAspect="1"/>
          </p:cNvPicPr>
          <p:nvPr/>
        </p:nvPicPr>
        <p:blipFill>
          <a:blip r:embed="rId2"/>
          <a:stretch>
            <a:fillRect/>
          </a:stretch>
        </p:blipFill>
        <p:spPr>
          <a:xfrm>
            <a:off x="1617016" y="1592629"/>
            <a:ext cx="8957968" cy="5016681"/>
          </a:xfrm>
          <a:prstGeom prst="rect">
            <a:avLst/>
          </a:prstGeom>
          <a:solidFill>
            <a:schemeClr val="bg2"/>
          </a:solidFill>
        </p:spPr>
      </p:pic>
    </p:spTree>
    <p:extLst>
      <p:ext uri="{BB962C8B-B14F-4D97-AF65-F5344CB8AC3E}">
        <p14:creationId xmlns:p14="http://schemas.microsoft.com/office/powerpoint/2010/main" val="37742070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606B-2CA9-42B7-900C-F3F0F7BD931F}"/>
              </a:ext>
            </a:extLst>
          </p:cNvPr>
          <p:cNvSpPr>
            <a:spLocks noGrp="1"/>
          </p:cNvSpPr>
          <p:nvPr>
            <p:ph type="title"/>
          </p:nvPr>
        </p:nvSpPr>
        <p:spPr>
          <a:xfrm>
            <a:off x="268080" y="261614"/>
            <a:ext cx="11655840" cy="899665"/>
          </a:xfrm>
        </p:spPr>
        <p:txBody>
          <a:bodyPr>
            <a:normAutofit/>
          </a:bodyPr>
          <a:lstStyle/>
          <a:p>
            <a:r>
              <a:rPr lang="en-US" sz="4000">
                <a:latin typeface="Arial" panose="020B0604020202020204" pitchFamily="34" charset="0"/>
                <a:cs typeface="Arial" panose="020B0604020202020204" pitchFamily="34" charset="0"/>
              </a:rPr>
              <a:t>Lease container</a:t>
            </a:r>
          </a:p>
        </p:txBody>
      </p:sp>
      <p:sp>
        <p:nvSpPr>
          <p:cNvPr id="6" name="TextBox 5">
            <a:extLst>
              <a:ext uri="{FF2B5EF4-FFF2-40B4-BE49-F238E27FC236}">
                <a16:creationId xmlns:a16="http://schemas.microsoft.com/office/drawing/2014/main" id="{A448BC65-D052-4748-97ED-443F5F69A6D9}"/>
              </a:ext>
            </a:extLst>
          </p:cNvPr>
          <p:cNvSpPr txBox="1"/>
          <p:nvPr/>
        </p:nvSpPr>
        <p:spPr>
          <a:xfrm>
            <a:off x="269240" y="1733844"/>
            <a:ext cx="11655840" cy="3281246"/>
          </a:xfrm>
          <a:prstGeom prst="rect">
            <a:avLst/>
          </a:prstGeom>
          <a:noFill/>
        </p:spPr>
        <p:txBody>
          <a:bodyPr wrap="squar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Document created for each physical partition to bookmark the latest processed document </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In general, 400 RU’s should be enough for the lease collection. For very large workloads, you may need to increase up to a few thousand RU’s.</a:t>
            </a:r>
            <a:endParaRPr lang="en-US" b="1">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You should partition your lease collection by “id”</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p:txBody>
      </p:sp>
    </p:spTree>
    <p:extLst>
      <p:ext uri="{BB962C8B-B14F-4D97-AF65-F5344CB8AC3E}">
        <p14:creationId xmlns:p14="http://schemas.microsoft.com/office/powerpoint/2010/main" val="28597314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a:t>
            </a:r>
          </a:p>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What if we didn’t have the change feed?</a:t>
            </a:r>
          </a:p>
        </p:txBody>
      </p:sp>
      <p:grpSp>
        <p:nvGrpSpPr>
          <p:cNvPr id="7" name="Group 6">
            <a:extLst>
              <a:ext uri="{FF2B5EF4-FFF2-40B4-BE49-F238E27FC236}">
                <a16:creationId xmlns:a16="http://schemas.microsoft.com/office/drawing/2014/main" id="{D9F24ED9-55A1-40CC-A50B-CEA946543678}"/>
              </a:ext>
            </a:extLst>
          </p:cNvPr>
          <p:cNvGrpSpPr/>
          <p:nvPr/>
        </p:nvGrpSpPr>
        <p:grpSpPr>
          <a:xfrm>
            <a:off x="1210938" y="2068106"/>
            <a:ext cx="9770123" cy="3702865"/>
            <a:chOff x="894767" y="2215255"/>
            <a:chExt cx="9770123" cy="3702865"/>
          </a:xfrm>
        </p:grpSpPr>
        <p:sp>
          <p:nvSpPr>
            <p:cNvPr id="9" name="Rectangle 8">
              <a:extLst>
                <a:ext uri="{FF2B5EF4-FFF2-40B4-BE49-F238E27FC236}">
                  <a16:creationId xmlns:a16="http://schemas.microsoft.com/office/drawing/2014/main" id="{DE89E614-4ACB-4CDE-8D26-A0F29748D5BC}"/>
                </a:ext>
              </a:extLst>
            </p:cNvPr>
            <p:cNvSpPr/>
            <p:nvPr/>
          </p:nvSpPr>
          <p:spPr bwMode="auto">
            <a:xfrm>
              <a:off x="894767" y="2218041"/>
              <a:ext cx="3909525" cy="6772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 Calculation</a:t>
              </a:r>
            </a:p>
          </p:txBody>
        </p:sp>
        <p:sp>
          <p:nvSpPr>
            <p:cNvPr id="10" name="Rectangle 9">
              <a:extLst>
                <a:ext uri="{FF2B5EF4-FFF2-40B4-BE49-F238E27FC236}">
                  <a16:creationId xmlns:a16="http://schemas.microsoft.com/office/drawing/2014/main" id="{0172C834-BE1D-4EF0-A8E9-C97BA4BBE9CF}"/>
                </a:ext>
              </a:extLst>
            </p:cNvPr>
            <p:cNvSpPr/>
            <p:nvPr/>
          </p:nvSpPr>
          <p:spPr bwMode="auto">
            <a:xfrm>
              <a:off x="7456713" y="2215255"/>
              <a:ext cx="3208177"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1" name="Rectangle 10">
              <a:extLst>
                <a:ext uri="{FF2B5EF4-FFF2-40B4-BE49-F238E27FC236}">
                  <a16:creationId xmlns:a16="http://schemas.microsoft.com/office/drawing/2014/main" id="{B24CC552-0CAA-4D23-B9FF-048264DADDA0}"/>
                </a:ext>
              </a:extLst>
            </p:cNvPr>
            <p:cNvSpPr/>
            <p:nvPr/>
          </p:nvSpPr>
          <p:spPr bwMode="auto">
            <a:xfrm>
              <a:off x="1019371" y="5364122"/>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4" name="Straight Arrow Connector 3">
              <a:extLst>
                <a:ext uri="{FF2B5EF4-FFF2-40B4-BE49-F238E27FC236}">
                  <a16:creationId xmlns:a16="http://schemas.microsoft.com/office/drawing/2014/main" id="{903F56F2-DA6C-48EE-B7A6-F9D4E1C2032B}"/>
                </a:ext>
              </a:extLst>
            </p:cNvPr>
            <p:cNvCxnSpPr>
              <a:cxnSpLocks/>
              <a:stCxn id="9" idx="3"/>
              <a:endCxn id="10" idx="1"/>
            </p:cNvCxnSpPr>
            <p:nvPr/>
          </p:nvCxnSpPr>
          <p:spPr>
            <a:xfrm flipV="1">
              <a:off x="4804292" y="2492254"/>
              <a:ext cx="2652421" cy="644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97EC95-46C6-47F4-8BA9-348CCA7D15FE}"/>
                </a:ext>
              </a:extLst>
            </p:cNvPr>
            <p:cNvCxnSpPr>
              <a:cxnSpLocks/>
              <a:stCxn id="9" idx="2"/>
              <a:endCxn id="11" idx="0"/>
            </p:cNvCxnSpPr>
            <p:nvPr/>
          </p:nvCxnSpPr>
          <p:spPr>
            <a:xfrm flipH="1">
              <a:off x="2674777" y="2895276"/>
              <a:ext cx="174753" cy="246884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76FE0D1-FA8D-4EE4-A45F-39C7635DF49C}"/>
                </a:ext>
              </a:extLst>
            </p:cNvPr>
            <p:cNvSpPr/>
            <p:nvPr/>
          </p:nvSpPr>
          <p:spPr bwMode="auto">
            <a:xfrm>
              <a:off x="6326155" y="5235311"/>
              <a:ext cx="3909527" cy="682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3: Shipment Label</a:t>
              </a:r>
            </a:p>
          </p:txBody>
        </p:sp>
        <p:cxnSp>
          <p:nvCxnSpPr>
            <p:cNvPr id="23" name="Straight Arrow Connector 22">
              <a:extLst>
                <a:ext uri="{FF2B5EF4-FFF2-40B4-BE49-F238E27FC236}">
                  <a16:creationId xmlns:a16="http://schemas.microsoft.com/office/drawing/2014/main" id="{DE5F086D-676D-4CA9-9E26-54744367EAEB}"/>
                </a:ext>
              </a:extLst>
            </p:cNvPr>
            <p:cNvCxnSpPr>
              <a:cxnSpLocks/>
              <a:stCxn id="11" idx="0"/>
              <a:endCxn id="10" idx="2"/>
            </p:cNvCxnSpPr>
            <p:nvPr/>
          </p:nvCxnSpPr>
          <p:spPr>
            <a:xfrm flipV="1">
              <a:off x="2674777" y="2769253"/>
              <a:ext cx="6386025" cy="25948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01F84-08EA-4AE9-BF3B-238EA2606D89}"/>
                </a:ext>
              </a:extLst>
            </p:cNvPr>
            <p:cNvCxnSpPr>
              <a:cxnSpLocks/>
              <a:stCxn id="11" idx="3"/>
              <a:endCxn id="22" idx="1"/>
            </p:cNvCxnSpPr>
            <p:nvPr/>
          </p:nvCxnSpPr>
          <p:spPr>
            <a:xfrm flipV="1">
              <a:off x="4330183" y="5576716"/>
              <a:ext cx="1995972" cy="644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04F08A-33BB-407B-A4C1-89E4168AA825}"/>
                </a:ext>
              </a:extLst>
            </p:cNvPr>
            <p:cNvCxnSpPr>
              <a:cxnSpLocks/>
              <a:stCxn id="22" idx="0"/>
              <a:endCxn id="10" idx="2"/>
            </p:cNvCxnSpPr>
            <p:nvPr/>
          </p:nvCxnSpPr>
          <p:spPr>
            <a:xfrm flipV="1">
              <a:off x="8280919" y="2769253"/>
              <a:ext cx="779883" cy="24660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74BE487-0E81-4664-A12B-A54DEAEBD168}"/>
                </a:ext>
              </a:extLst>
            </p:cNvPr>
            <p:cNvCxnSpPr>
              <a:cxnSpLocks/>
              <a:stCxn id="22" idx="0"/>
              <a:endCxn id="9" idx="2"/>
            </p:cNvCxnSpPr>
            <p:nvPr/>
          </p:nvCxnSpPr>
          <p:spPr>
            <a:xfrm flipH="1" flipV="1">
              <a:off x="2849530" y="2895276"/>
              <a:ext cx="5431389" cy="23400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067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B7FC6F-1FB3-4588-AA66-0E521006C11A}"/>
              </a:ext>
            </a:extLst>
          </p:cNvPr>
          <p:cNvSpPr txBox="1"/>
          <p:nvPr/>
        </p:nvSpPr>
        <p:spPr>
          <a:xfrm>
            <a:off x="4120100" y="3091069"/>
            <a:ext cx="3951799" cy="675862"/>
          </a:xfrm>
          <a:prstGeom prst="rect">
            <a:avLst/>
          </a:prstGeom>
          <a:noFill/>
        </p:spPr>
        <p:txBody>
          <a:bodyPr wrap="square" lIns="0" tIns="0" rIns="0" bIns="0" rtlCol="0">
            <a:spAutoFit/>
          </a:bodyPr>
          <a:lstStyle/>
          <a:p>
            <a:pPr algn="l"/>
            <a:r>
              <a:rPr lang="en-US" sz="4400"/>
              <a:t>Not Scalable </a:t>
            </a:r>
            <a:r>
              <a:rPr lang="en-US" sz="4400">
                <a:sym typeface="Wingdings" panose="05000000000000000000" pitchFamily="2" charset="2"/>
              </a:rPr>
              <a:t></a:t>
            </a:r>
            <a:endParaRPr lang="en-US" sz="4400"/>
          </a:p>
        </p:txBody>
      </p:sp>
    </p:spTree>
    <p:extLst>
      <p:ext uri="{BB962C8B-B14F-4D97-AF65-F5344CB8AC3E}">
        <p14:creationId xmlns:p14="http://schemas.microsoft.com/office/powerpoint/2010/main" val="42115935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streaming vehicle telemetry</a:t>
            </a:r>
          </a:p>
        </p:txBody>
      </p:sp>
      <p:pic>
        <p:nvPicPr>
          <p:cNvPr id="5" name="Picture 4" descr="A picture containing screenshot&#10;&#10;Description automatically generated">
            <a:extLst>
              <a:ext uri="{FF2B5EF4-FFF2-40B4-BE49-F238E27FC236}">
                <a16:creationId xmlns:a16="http://schemas.microsoft.com/office/drawing/2014/main" id="{8F75CDB4-CDAB-4767-993E-40FB4EAE1D69}"/>
              </a:ext>
            </a:extLst>
          </p:cNvPr>
          <p:cNvPicPr>
            <a:picLocks noChangeAspect="1"/>
          </p:cNvPicPr>
          <p:nvPr/>
        </p:nvPicPr>
        <p:blipFill>
          <a:blip r:embed="rId2"/>
          <a:stretch>
            <a:fillRect/>
          </a:stretch>
        </p:blipFill>
        <p:spPr>
          <a:xfrm>
            <a:off x="2352312" y="1445234"/>
            <a:ext cx="7243661" cy="5412766"/>
          </a:xfrm>
          <a:prstGeom prst="rect">
            <a:avLst/>
          </a:prstGeom>
          <a:ln>
            <a:solidFill>
              <a:schemeClr val="accent1"/>
            </a:solidFill>
          </a:ln>
        </p:spPr>
      </p:pic>
    </p:spTree>
    <p:extLst>
      <p:ext uri="{BB962C8B-B14F-4D97-AF65-F5344CB8AC3E}">
        <p14:creationId xmlns:p14="http://schemas.microsoft.com/office/powerpoint/2010/main" val="255535890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553998"/>
          </a:xfrm>
        </p:spPr>
        <p:txBody>
          <a:bodyPr>
            <a:normAutofit fontScale="90000"/>
          </a:bodyPr>
          <a:lstStyle/>
          <a:p>
            <a:r>
              <a:rPr lang="en-US"/>
              <a:t>Event Sourcing to Microservices</a:t>
            </a:r>
          </a:p>
        </p:txBody>
      </p:sp>
      <p:grpSp>
        <p:nvGrpSpPr>
          <p:cNvPr id="12" name="Group 11">
            <a:extLst>
              <a:ext uri="{FF2B5EF4-FFF2-40B4-BE49-F238E27FC236}">
                <a16:creationId xmlns:a16="http://schemas.microsoft.com/office/drawing/2014/main" id="{295C683C-263B-472C-8B23-EB6A2DE0D30F}"/>
              </a:ext>
            </a:extLst>
          </p:cNvPr>
          <p:cNvGrpSpPr/>
          <p:nvPr/>
        </p:nvGrpSpPr>
        <p:grpSpPr>
          <a:xfrm>
            <a:off x="2464765" y="2549961"/>
            <a:ext cx="7165905" cy="2269279"/>
            <a:chOff x="1674604" y="2690999"/>
            <a:chExt cx="7165905" cy="2269279"/>
          </a:xfrm>
        </p:grpSpPr>
        <p:sp>
          <p:nvSpPr>
            <p:cNvPr id="13" name="Rectangle 12">
              <a:extLst>
                <a:ext uri="{FF2B5EF4-FFF2-40B4-BE49-F238E27FC236}">
                  <a16:creationId xmlns:a16="http://schemas.microsoft.com/office/drawing/2014/main" id="{0C950A13-26D3-4CB4-9539-7A522876E289}"/>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4" name="Rectangle 13">
              <a:extLst>
                <a:ext uri="{FF2B5EF4-FFF2-40B4-BE49-F238E27FC236}">
                  <a16:creationId xmlns:a16="http://schemas.microsoft.com/office/drawing/2014/main" id="{32912458-25F2-464D-B4B7-E08F2F04742C}"/>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6" name="Rectangle 15">
              <a:extLst>
                <a:ext uri="{FF2B5EF4-FFF2-40B4-BE49-F238E27FC236}">
                  <a16:creationId xmlns:a16="http://schemas.microsoft.com/office/drawing/2014/main" id="{34444196-0EBE-4D34-ADC2-CC40AE6EF818}"/>
                </a:ext>
              </a:extLst>
            </p:cNvPr>
            <p:cNvSpPr/>
            <p:nvPr/>
          </p:nvSpPr>
          <p:spPr bwMode="auto">
            <a:xfrm>
              <a:off x="5487708" y="3548640"/>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7" name="Rectangle 16">
              <a:extLst>
                <a:ext uri="{FF2B5EF4-FFF2-40B4-BE49-F238E27FC236}">
                  <a16:creationId xmlns:a16="http://schemas.microsoft.com/office/drawing/2014/main" id="{BD1B4DE4-D1B3-4120-986E-80E3FA43CA60}"/>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8" name="Straight Arrow Connector 17">
              <a:extLst>
                <a:ext uri="{FF2B5EF4-FFF2-40B4-BE49-F238E27FC236}">
                  <a16:creationId xmlns:a16="http://schemas.microsoft.com/office/drawing/2014/main" id="{F2DBC36D-3E99-44F6-9E88-E329F2D071E7}"/>
                </a:ext>
              </a:extLst>
            </p:cNvPr>
            <p:cNvCxnSpPr>
              <a:cxnSpLocks/>
              <a:endCxn id="14"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448E10-76E0-48D0-91FD-C03EA459B071}"/>
                </a:ext>
              </a:extLst>
            </p:cNvPr>
            <p:cNvCxnSpPr>
              <a:cxnSpLocks/>
              <a:stCxn id="13" idx="3"/>
              <a:endCxn id="16"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1D0BBD-7391-4FAA-BA7E-9C0559D14202}"/>
                </a:ext>
              </a:extLst>
            </p:cNvPr>
            <p:cNvCxnSpPr>
              <a:cxnSpLocks/>
              <a:endCxn id="17"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15863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3377183" y="2401191"/>
            <a:ext cx="6375140" cy="1268607"/>
          </a:xfrm>
        </p:spPr>
      </p:pic>
      <p:cxnSp>
        <p:nvCxnSpPr>
          <p:cNvPr id="4" name="Straight Arrow Connector 3">
            <a:extLst>
              <a:ext uri="{FF2B5EF4-FFF2-40B4-BE49-F238E27FC236}">
                <a16:creationId xmlns:a16="http://schemas.microsoft.com/office/drawing/2014/main" id="{79A87C7F-BB9E-44B7-BE6E-8D1713787F66}"/>
              </a:ext>
            </a:extLst>
          </p:cNvPr>
          <p:cNvCxnSpPr>
            <a:cxnSpLocks/>
            <a:stCxn id="44" idx="0"/>
            <a:endCxn id="30" idx="4"/>
          </p:cNvCxnSpPr>
          <p:nvPr/>
        </p:nvCxnSpPr>
        <p:spPr>
          <a:xfrm flipH="1" flipV="1">
            <a:off x="3955389" y="3282667"/>
            <a:ext cx="2312340" cy="152084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24E767C8-43A4-47B7-BFAA-408F8887C817}"/>
              </a:ext>
            </a:extLst>
          </p:cNvPr>
          <p:cNvCxnSpPr>
            <a:cxnSpLocks/>
            <a:stCxn id="44" idx="0"/>
            <a:endCxn id="32" idx="4"/>
          </p:cNvCxnSpPr>
          <p:nvPr/>
        </p:nvCxnSpPr>
        <p:spPr>
          <a:xfrm flipH="1" flipV="1">
            <a:off x="4814632" y="3282667"/>
            <a:ext cx="1453097" cy="152084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B647DBBA-AA07-4D0B-B6AB-EE74D5265998}"/>
              </a:ext>
            </a:extLst>
          </p:cNvPr>
          <p:cNvCxnSpPr>
            <a:cxnSpLocks/>
            <a:stCxn id="44" idx="0"/>
            <a:endCxn id="35" idx="4"/>
          </p:cNvCxnSpPr>
          <p:nvPr/>
        </p:nvCxnSpPr>
        <p:spPr>
          <a:xfrm flipV="1">
            <a:off x="6267729" y="3282667"/>
            <a:ext cx="155594" cy="152084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A3BD9871-A07E-4ADD-B6CA-341056CF39FC}"/>
              </a:ext>
            </a:extLst>
          </p:cNvPr>
          <p:cNvCxnSpPr>
            <a:cxnSpLocks/>
            <a:stCxn id="44" idx="0"/>
            <a:endCxn id="38" idx="4"/>
          </p:cNvCxnSpPr>
          <p:nvPr/>
        </p:nvCxnSpPr>
        <p:spPr>
          <a:xfrm flipV="1">
            <a:off x="6267729" y="3303707"/>
            <a:ext cx="1967246" cy="149980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30" name="Oval 29">
            <a:extLst>
              <a:ext uri="{FF2B5EF4-FFF2-40B4-BE49-F238E27FC236}">
                <a16:creationId xmlns:a16="http://schemas.microsoft.com/office/drawing/2014/main" id="{C3C096BE-C0FB-414D-BBBC-04E08E6260CE}"/>
              </a:ext>
            </a:extLst>
          </p:cNvPr>
          <p:cNvSpPr/>
          <p:nvPr/>
        </p:nvSpPr>
        <p:spPr bwMode="auto">
          <a:xfrm>
            <a:off x="3568169" y="2648186"/>
            <a:ext cx="774440" cy="634481"/>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3ED40A82-A333-4260-920E-5E1EB4511F1C}"/>
              </a:ext>
            </a:extLst>
          </p:cNvPr>
          <p:cNvSpPr/>
          <p:nvPr/>
        </p:nvSpPr>
        <p:spPr bwMode="auto">
          <a:xfrm>
            <a:off x="4493406" y="2648186"/>
            <a:ext cx="642451" cy="634481"/>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1B90C667-98B5-41F5-A469-2E047856A6A5}"/>
              </a:ext>
            </a:extLst>
          </p:cNvPr>
          <p:cNvSpPr/>
          <p:nvPr/>
        </p:nvSpPr>
        <p:spPr bwMode="auto">
          <a:xfrm>
            <a:off x="6008390" y="2606287"/>
            <a:ext cx="829866" cy="676380"/>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55A89F11-FBE7-44A7-992D-30D2F6FD9965}"/>
              </a:ext>
            </a:extLst>
          </p:cNvPr>
          <p:cNvSpPr/>
          <p:nvPr/>
        </p:nvSpPr>
        <p:spPr bwMode="auto">
          <a:xfrm>
            <a:off x="7743605" y="2627327"/>
            <a:ext cx="982740" cy="676380"/>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CC831974-F8E3-499D-BC9C-A502DC7540D5}"/>
              </a:ext>
            </a:extLst>
          </p:cNvPr>
          <p:cNvSpPr txBox="1"/>
          <p:nvPr/>
        </p:nvSpPr>
        <p:spPr>
          <a:xfrm>
            <a:off x="4704851" y="4803510"/>
            <a:ext cx="3125756" cy="307777"/>
          </a:xfrm>
          <a:prstGeom prst="rect">
            <a:avLst/>
          </a:prstGeom>
          <a:noFill/>
          <a:ln>
            <a:noFill/>
          </a:ln>
        </p:spPr>
        <p:txBody>
          <a:bodyPr wrap="square" lIns="0" tIns="0" rIns="0" bIns="0" rtlCol="0">
            <a:spAutoFit/>
          </a:bodyPr>
          <a:lstStyle/>
          <a:p>
            <a:pPr algn="ctr"/>
            <a:r>
              <a:rPr lang="en-US" sz="2000">
                <a:gradFill>
                  <a:gsLst>
                    <a:gs pos="2917">
                      <a:schemeClr val="tx1"/>
                    </a:gs>
                    <a:gs pos="30000">
                      <a:schemeClr val="tx1"/>
                    </a:gs>
                  </a:gsLst>
                  <a:lin ang="5400000" scaled="0"/>
                </a:gradFill>
              </a:rPr>
              <a:t>Each of these is an “event”</a:t>
            </a:r>
          </a:p>
        </p:txBody>
      </p:sp>
    </p:spTree>
    <p:extLst>
      <p:ext uri="{BB962C8B-B14F-4D97-AF65-F5344CB8AC3E}">
        <p14:creationId xmlns:p14="http://schemas.microsoft.com/office/powerpoint/2010/main" val="753928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5" grpId="0" animBg="1"/>
      <p:bldP spid="38" grpId="0" animBg="1"/>
      <p:bldP spid="4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1456800" y="2606040"/>
            <a:ext cx="1377840" cy="122301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2868930" cy="369332"/>
          </a:xfrm>
          <a:prstGeom prst="rect">
            <a:avLst/>
          </a:prstGeom>
          <a:noFill/>
          <a:ln w="15875">
            <a:solidFill>
              <a:srgbClr val="000000"/>
            </a:solidFill>
          </a:ln>
        </p:spPr>
        <p:txBody>
          <a:bodyPr wrap="square" rtlCol="0">
            <a:spAutoFit/>
          </a:bodyPr>
          <a:lstStyle/>
          <a:p>
            <a:r>
              <a:rPr lang="en-US" b="1"/>
              <a:t>Shopping Cart State: </a:t>
            </a:r>
            <a:r>
              <a:rPr lang="en-US"/>
              <a:t>Empty</a:t>
            </a:r>
          </a:p>
        </p:txBody>
      </p:sp>
    </p:spTree>
    <p:extLst>
      <p:ext uri="{BB962C8B-B14F-4D97-AF65-F5344CB8AC3E}">
        <p14:creationId xmlns:p14="http://schemas.microsoft.com/office/powerpoint/2010/main" val="18292524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277125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One item in cart</a:t>
            </a:r>
          </a:p>
        </p:txBody>
      </p:sp>
    </p:spTree>
    <p:extLst>
      <p:ext uri="{BB962C8B-B14F-4D97-AF65-F5344CB8AC3E}">
        <p14:creationId xmlns:p14="http://schemas.microsoft.com/office/powerpoint/2010/main" val="37813259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401193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Two items in cart</a:t>
            </a:r>
          </a:p>
        </p:txBody>
      </p:sp>
    </p:spTree>
    <p:extLst>
      <p:ext uri="{BB962C8B-B14F-4D97-AF65-F5344CB8AC3E}">
        <p14:creationId xmlns:p14="http://schemas.microsoft.com/office/powerpoint/2010/main" val="6885614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518922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One items in cart</a:t>
            </a:r>
          </a:p>
        </p:txBody>
      </p:sp>
    </p:spTree>
    <p:extLst>
      <p:ext uri="{BB962C8B-B14F-4D97-AF65-F5344CB8AC3E}">
        <p14:creationId xmlns:p14="http://schemas.microsoft.com/office/powerpoint/2010/main" val="21446153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643509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Two items in cart</a:t>
            </a:r>
          </a:p>
        </p:txBody>
      </p:sp>
    </p:spTree>
    <p:extLst>
      <p:ext uri="{BB962C8B-B14F-4D97-AF65-F5344CB8AC3E}">
        <p14:creationId xmlns:p14="http://schemas.microsoft.com/office/powerpoint/2010/main" val="6276807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7749540" y="2673668"/>
            <a:ext cx="1611630" cy="112109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Empty</a:t>
            </a:r>
          </a:p>
        </p:txBody>
      </p:sp>
      <p:pic>
        <p:nvPicPr>
          <p:cNvPr id="7" name="Picture 6">
            <a:extLst>
              <a:ext uri="{FF2B5EF4-FFF2-40B4-BE49-F238E27FC236}">
                <a16:creationId xmlns:a16="http://schemas.microsoft.com/office/drawing/2014/main" id="{3F33E876-8E4A-4450-94DD-BA1855445E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500" y="5787152"/>
            <a:ext cx="880110" cy="880110"/>
          </a:xfrm>
          <a:prstGeom prst="rect">
            <a:avLst/>
          </a:prstGeom>
        </p:spPr>
      </p:pic>
      <p:sp>
        <p:nvSpPr>
          <p:cNvPr id="8" name="TextBox 7">
            <a:extLst>
              <a:ext uri="{FF2B5EF4-FFF2-40B4-BE49-F238E27FC236}">
                <a16:creationId xmlns:a16="http://schemas.microsoft.com/office/drawing/2014/main" id="{30FFE3F7-4F48-4D58-9377-F2F616F89941}"/>
              </a:ext>
            </a:extLst>
          </p:cNvPr>
          <p:cNvSpPr txBox="1"/>
          <p:nvPr/>
        </p:nvSpPr>
        <p:spPr>
          <a:xfrm>
            <a:off x="6168392" y="5904041"/>
            <a:ext cx="5033008" cy="646331"/>
          </a:xfrm>
          <a:prstGeom prst="rect">
            <a:avLst/>
          </a:prstGeom>
          <a:noFill/>
          <a:ln w="15875">
            <a:solidFill>
              <a:srgbClr val="000000"/>
            </a:solidFill>
          </a:ln>
        </p:spPr>
        <p:txBody>
          <a:bodyPr wrap="square" rtlCol="0">
            <a:spAutoFit/>
          </a:bodyPr>
          <a:lstStyle/>
          <a:p>
            <a:r>
              <a:rPr lang="en-US"/>
              <a:t>Payment function charged customer for their shopping cart contents</a:t>
            </a:r>
          </a:p>
        </p:txBody>
      </p:sp>
    </p:spTree>
    <p:extLst>
      <p:ext uri="{BB962C8B-B14F-4D97-AF65-F5344CB8AC3E}">
        <p14:creationId xmlns:p14="http://schemas.microsoft.com/office/powerpoint/2010/main" val="12974149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553998"/>
          </a:xfrm>
        </p:spPr>
        <p:txBody>
          <a:bodyPr>
            <a:normAutofit fontScale="90000"/>
          </a:bodyPr>
          <a:lstStyle/>
          <a:p>
            <a:r>
              <a:rPr lang="en-US"/>
              <a:t>Event Sourcing to Microservices</a:t>
            </a:r>
          </a:p>
        </p:txBody>
      </p:sp>
      <p:grpSp>
        <p:nvGrpSpPr>
          <p:cNvPr id="12" name="Group 11">
            <a:extLst>
              <a:ext uri="{FF2B5EF4-FFF2-40B4-BE49-F238E27FC236}">
                <a16:creationId xmlns:a16="http://schemas.microsoft.com/office/drawing/2014/main" id="{295C683C-263B-472C-8B23-EB6A2DE0D30F}"/>
              </a:ext>
            </a:extLst>
          </p:cNvPr>
          <p:cNvGrpSpPr/>
          <p:nvPr/>
        </p:nvGrpSpPr>
        <p:grpSpPr>
          <a:xfrm>
            <a:off x="2464765" y="2549961"/>
            <a:ext cx="7165905" cy="2269279"/>
            <a:chOff x="1674604" y="2690999"/>
            <a:chExt cx="7165905" cy="2269279"/>
          </a:xfrm>
        </p:grpSpPr>
        <p:sp>
          <p:nvSpPr>
            <p:cNvPr id="13" name="Rectangle 12">
              <a:extLst>
                <a:ext uri="{FF2B5EF4-FFF2-40B4-BE49-F238E27FC236}">
                  <a16:creationId xmlns:a16="http://schemas.microsoft.com/office/drawing/2014/main" id="{0C950A13-26D3-4CB4-9539-7A522876E289}"/>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4" name="Rectangle 13">
              <a:extLst>
                <a:ext uri="{FF2B5EF4-FFF2-40B4-BE49-F238E27FC236}">
                  <a16:creationId xmlns:a16="http://schemas.microsoft.com/office/drawing/2014/main" id="{32912458-25F2-464D-B4B7-E08F2F04742C}"/>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6" name="Rectangle 15">
              <a:extLst>
                <a:ext uri="{FF2B5EF4-FFF2-40B4-BE49-F238E27FC236}">
                  <a16:creationId xmlns:a16="http://schemas.microsoft.com/office/drawing/2014/main" id="{34444196-0EBE-4D34-ADC2-CC40AE6EF818}"/>
                </a:ext>
              </a:extLst>
            </p:cNvPr>
            <p:cNvSpPr/>
            <p:nvPr/>
          </p:nvSpPr>
          <p:spPr bwMode="auto">
            <a:xfrm>
              <a:off x="5487708" y="3548640"/>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7" name="Rectangle 16">
              <a:extLst>
                <a:ext uri="{FF2B5EF4-FFF2-40B4-BE49-F238E27FC236}">
                  <a16:creationId xmlns:a16="http://schemas.microsoft.com/office/drawing/2014/main" id="{BD1B4DE4-D1B3-4120-986E-80E3FA43CA60}"/>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8" name="Straight Arrow Connector 17">
              <a:extLst>
                <a:ext uri="{FF2B5EF4-FFF2-40B4-BE49-F238E27FC236}">
                  <a16:creationId xmlns:a16="http://schemas.microsoft.com/office/drawing/2014/main" id="{F2DBC36D-3E99-44F6-9E88-E329F2D071E7}"/>
                </a:ext>
              </a:extLst>
            </p:cNvPr>
            <p:cNvCxnSpPr>
              <a:cxnSpLocks/>
              <a:endCxn id="14"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448E10-76E0-48D0-91FD-C03EA459B071}"/>
                </a:ext>
              </a:extLst>
            </p:cNvPr>
            <p:cNvCxnSpPr>
              <a:cxnSpLocks/>
              <a:stCxn id="13" idx="3"/>
              <a:endCxn id="16"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1D0BBD-7391-4FAA-BA7E-9C0559D14202}"/>
                </a:ext>
              </a:extLst>
            </p:cNvPr>
            <p:cNvCxnSpPr>
              <a:cxnSpLocks/>
              <a:endCxn id="17"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675987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7D27-F55B-4372-82C0-0896A431214B}"/>
              </a:ext>
            </a:extLst>
          </p:cNvPr>
          <p:cNvSpPr>
            <a:spLocks noGrp="1"/>
          </p:cNvSpPr>
          <p:nvPr>
            <p:ph type="title"/>
          </p:nvPr>
        </p:nvSpPr>
        <p:spPr>
          <a:xfrm>
            <a:off x="586581" y="208598"/>
            <a:ext cx="10515600" cy="1325563"/>
          </a:xfrm>
        </p:spPr>
        <p:txBody>
          <a:bodyPr/>
          <a:lstStyle/>
          <a:p>
            <a:r>
              <a:rPr lang="en-US"/>
              <a:t>Key challenges</a:t>
            </a:r>
          </a:p>
        </p:txBody>
      </p:sp>
      <p:sp>
        <p:nvSpPr>
          <p:cNvPr id="3" name="Content Placeholder 2">
            <a:extLst>
              <a:ext uri="{FF2B5EF4-FFF2-40B4-BE49-F238E27FC236}">
                <a16:creationId xmlns:a16="http://schemas.microsoft.com/office/drawing/2014/main" id="{CD927D17-808D-41EF-B7B2-7B71C7A6656D}"/>
              </a:ext>
            </a:extLst>
          </p:cNvPr>
          <p:cNvSpPr>
            <a:spLocks noGrp="1"/>
          </p:cNvSpPr>
          <p:nvPr>
            <p:ph sz="quarter" idx="10"/>
          </p:nvPr>
        </p:nvSpPr>
        <p:spPr>
          <a:xfrm>
            <a:off x="586581" y="1800859"/>
            <a:ext cx="11018838" cy="4185761"/>
          </a:xfrm>
        </p:spPr>
        <p:txBody>
          <a:bodyPr>
            <a:normAutofit lnSpcReduction="10000"/>
          </a:bodyPr>
          <a:lstStyle/>
          <a:p>
            <a:pPr marL="0" indent="0">
              <a:buNone/>
            </a:pPr>
            <a:r>
              <a:rPr lang="en-US"/>
              <a:t>1. Guaranteed delivery</a:t>
            </a:r>
          </a:p>
          <a:p>
            <a:pPr marL="0" indent="0">
              <a:buNone/>
            </a:pPr>
            <a:r>
              <a:rPr lang="en-US" sz="1600"/>
              <a:t>	</a:t>
            </a:r>
            <a:r>
              <a:rPr lang="en-US" sz="2000"/>
              <a:t>What if we miss an event in a customer order in retail?</a:t>
            </a:r>
          </a:p>
          <a:p>
            <a:pPr marL="0" indent="0">
              <a:buNone/>
            </a:pPr>
            <a:r>
              <a:rPr lang="en-US"/>
              <a:t>2. Processing events in order</a:t>
            </a:r>
          </a:p>
          <a:p>
            <a:pPr marL="228600" lvl="1" indent="0">
              <a:buNone/>
            </a:pPr>
            <a:r>
              <a:rPr lang="en-US"/>
              <a:t>	Events must be processed in the correct order for each consumer type</a:t>
            </a:r>
          </a:p>
          <a:p>
            <a:pPr marL="0" indent="0">
              <a:buNone/>
            </a:pPr>
            <a:r>
              <a:rPr lang="en-US"/>
              <a:t>3. Replaying past events</a:t>
            </a:r>
          </a:p>
          <a:p>
            <a:pPr marL="0" indent="0">
              <a:buNone/>
            </a:pPr>
            <a:endParaRPr lang="en-US" b="1"/>
          </a:p>
          <a:p>
            <a:pPr marL="0" indent="0">
              <a:buNone/>
            </a:pPr>
            <a:endParaRPr lang="en-US" b="1"/>
          </a:p>
          <a:p>
            <a:pPr marL="0" indent="0">
              <a:buNone/>
            </a:pPr>
            <a:r>
              <a:rPr lang="en-US" b="1">
                <a:solidFill>
                  <a:srgbClr val="0070C0"/>
                </a:solidFill>
              </a:rPr>
              <a:t>How can using Azure Cosmos DB’s change feed help solve these common design challenges?</a:t>
            </a:r>
          </a:p>
        </p:txBody>
      </p:sp>
    </p:spTree>
    <p:extLst>
      <p:ext uri="{BB962C8B-B14F-4D97-AF65-F5344CB8AC3E}">
        <p14:creationId xmlns:p14="http://schemas.microsoft.com/office/powerpoint/2010/main" val="3663415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8BA5-25CE-4D84-8EB8-0FE5C2336B33}"/>
              </a:ext>
            </a:extLst>
          </p:cNvPr>
          <p:cNvSpPr>
            <a:spLocks noGrp="1"/>
          </p:cNvSpPr>
          <p:nvPr>
            <p:ph type="title"/>
          </p:nvPr>
        </p:nvSpPr>
        <p:spPr/>
        <p:txBody>
          <a:bodyPr/>
          <a:lstStyle/>
          <a:p>
            <a:r>
              <a:rPr lang="en-US"/>
              <a:t>What you will do in the lab</a:t>
            </a:r>
          </a:p>
        </p:txBody>
      </p:sp>
      <p:sp>
        <p:nvSpPr>
          <p:cNvPr id="3" name="Text Placeholder 2">
            <a:extLst>
              <a:ext uri="{FF2B5EF4-FFF2-40B4-BE49-F238E27FC236}">
                <a16:creationId xmlns:a16="http://schemas.microsoft.com/office/drawing/2014/main" id="{A99C27A3-15CD-46AA-AE40-26FCDCBBC099}"/>
              </a:ext>
            </a:extLst>
          </p:cNvPr>
          <p:cNvSpPr>
            <a:spLocks noGrp="1"/>
          </p:cNvSpPr>
          <p:nvPr>
            <p:ph type="body" sz="quarter" idx="10"/>
          </p:nvPr>
        </p:nvSpPr>
        <p:spPr>
          <a:xfrm>
            <a:off x="269240" y="1189178"/>
            <a:ext cx="11653523" cy="4468916"/>
          </a:xfrm>
        </p:spPr>
        <p:txBody>
          <a:bodyPr/>
          <a:lstStyle/>
          <a:p>
            <a:r>
              <a:rPr lang="en-US" b="1"/>
              <a:t>Scenario: </a:t>
            </a:r>
            <a:r>
              <a:rPr lang="en-US"/>
              <a:t>IOT Streaming Vehicle Telemetry</a:t>
            </a:r>
          </a:p>
          <a:p>
            <a:endParaRPr lang="en-US"/>
          </a:p>
          <a:p>
            <a:r>
              <a:rPr lang="en-US"/>
              <a:t>The solution will:</a:t>
            </a:r>
          </a:p>
          <a:p>
            <a:endParaRPr lang="en-US"/>
          </a:p>
          <a:p>
            <a:pPr marL="342900" indent="-342900">
              <a:buFont typeface="Arial" panose="020B0604020202020204" pitchFamily="34" charset="0"/>
              <a:buChar char="•"/>
            </a:pPr>
            <a:r>
              <a:rPr lang="en-US"/>
              <a:t>Ingest streaming vehicle telemetry into Cosmos DB at high rate</a:t>
            </a:r>
          </a:p>
          <a:p>
            <a:pPr marL="342900" indent="-342900">
              <a:buFont typeface="Arial" panose="020B0604020202020204" pitchFamily="34" charset="0"/>
              <a:buChar char="•"/>
            </a:pPr>
            <a:r>
              <a:rPr lang="en-US"/>
              <a:t>Track &amp; monitor vehicles and package deliveries in real-time</a:t>
            </a:r>
          </a:p>
          <a:p>
            <a:pPr marL="342900" indent="-342900">
              <a:buFont typeface="Arial" panose="020B0604020202020204" pitchFamily="34" charset="0"/>
              <a:buChar char="•"/>
            </a:pPr>
            <a:r>
              <a:rPr lang="en-US"/>
              <a:t>Build &amp; deploy a machine learning model for predictive maintenance on vehicle battery failure (optional)</a:t>
            </a:r>
          </a:p>
          <a:p>
            <a:endParaRPr lang="en-US"/>
          </a:p>
          <a:p>
            <a:endParaRPr lang="en-US"/>
          </a:p>
        </p:txBody>
      </p:sp>
    </p:spTree>
    <p:extLst>
      <p:ext uri="{BB962C8B-B14F-4D97-AF65-F5344CB8AC3E}">
        <p14:creationId xmlns:p14="http://schemas.microsoft.com/office/powerpoint/2010/main" val="111958069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4200" y="109536"/>
            <a:ext cx="10515600" cy="1325563"/>
          </a:xfrm>
        </p:spPr>
        <p:txBody>
          <a:bodyPr/>
          <a:lstStyle/>
          <a:p>
            <a:r>
              <a:rPr lang="en-US"/>
              <a:t>1. Guaranteed delivery</a:t>
            </a:r>
          </a:p>
        </p:txBody>
      </p:sp>
      <p:sp>
        <p:nvSpPr>
          <p:cNvPr id="4" name="Content Placeholder 2">
            <a:extLst>
              <a:ext uri="{FF2B5EF4-FFF2-40B4-BE49-F238E27FC236}">
                <a16:creationId xmlns:a16="http://schemas.microsoft.com/office/drawing/2014/main" id="{C1CA81E5-53ED-4C2E-B4A0-E447D75271B1}"/>
              </a:ext>
            </a:extLst>
          </p:cNvPr>
          <p:cNvSpPr>
            <a:spLocks noGrp="1"/>
          </p:cNvSpPr>
          <p:nvPr>
            <p:ph sz="quarter" idx="10"/>
          </p:nvPr>
        </p:nvSpPr>
        <p:spPr>
          <a:xfrm>
            <a:off x="584200" y="1435099"/>
            <a:ext cx="11018838" cy="3447098"/>
          </a:xfrm>
        </p:spPr>
        <p:txBody>
          <a:bodyPr/>
          <a:lstStyle/>
          <a:p>
            <a:pPr marL="0" indent="0">
              <a:buNone/>
            </a:pPr>
            <a:r>
              <a:rPr lang="en-US" b="1">
                <a:solidFill>
                  <a:srgbClr val="0070C0"/>
                </a:solidFill>
              </a:rPr>
              <a:t>How can using Azure Cosmos DB’s change feed solve this?</a:t>
            </a:r>
          </a:p>
          <a:p>
            <a:pPr marL="0" indent="0">
              <a:buNone/>
            </a:pPr>
            <a:endParaRPr lang="en-US" b="1"/>
          </a:p>
          <a:p>
            <a:r>
              <a:rPr lang="en-US"/>
              <a:t>Elastically scale throughput &amp; storage</a:t>
            </a:r>
          </a:p>
          <a:p>
            <a:r>
              <a:rPr lang="en-US"/>
              <a:t>Azure Cosmos DB availability SLA: 99.999%</a:t>
            </a:r>
          </a:p>
          <a:p>
            <a:r>
              <a:rPr lang="en-US"/>
              <a:t>Azure Functions and Change Feed Processor library offer “at-least-once” semantics.</a:t>
            </a:r>
          </a:p>
          <a:p>
            <a:pPr marL="0" indent="0">
              <a:buNone/>
            </a:pPr>
            <a:endParaRPr lang="en-US"/>
          </a:p>
          <a:p>
            <a:pPr marL="0" indent="0">
              <a:buNone/>
            </a:pPr>
            <a:endParaRPr lang="en-US"/>
          </a:p>
        </p:txBody>
      </p:sp>
    </p:spTree>
    <p:extLst>
      <p:ext uri="{BB962C8B-B14F-4D97-AF65-F5344CB8AC3E}">
        <p14:creationId xmlns:p14="http://schemas.microsoft.com/office/powerpoint/2010/main" val="382892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554038"/>
          </a:xfrm>
        </p:spPr>
        <p:txBody>
          <a:bodyPr>
            <a:normAutofit fontScale="90000"/>
          </a:bodyPr>
          <a:lstStyle/>
          <a:p>
            <a:r>
              <a:rPr lang="en-US"/>
              <a:t>2. Processing events in order</a:t>
            </a:r>
            <a:endParaRPr lang="en-US">
              <a:solidFill>
                <a:schemeClr val="tx1"/>
              </a:solidFill>
              <a:latin typeface="Arial" panose="020B0604020202020204" pitchFamily="34" charset="0"/>
              <a:cs typeface="Arial" panose="020B0604020202020204" pitchFamily="34" charset="0"/>
            </a:endParaRPr>
          </a:p>
        </p:txBody>
      </p:sp>
      <p:pic>
        <p:nvPicPr>
          <p:cNvPr id="10" name="Content Placeholder 4" descr="A screenshot of a cell phone&#10;&#10;Description automatically generated">
            <a:extLst>
              <a:ext uri="{FF2B5EF4-FFF2-40B4-BE49-F238E27FC236}">
                <a16:creationId xmlns:a16="http://schemas.microsoft.com/office/drawing/2014/main" id="{56CF051F-0697-4B28-9529-04B322A6BC23}"/>
              </a:ext>
            </a:extLst>
          </p:cNvPr>
          <p:cNvPicPr>
            <a:picLocks noChangeAspect="1"/>
          </p:cNvPicPr>
          <p:nvPr/>
        </p:nvPicPr>
        <p:blipFill>
          <a:blip r:embed="rId2"/>
          <a:stretch>
            <a:fillRect/>
          </a:stretch>
        </p:blipFill>
        <p:spPr>
          <a:xfrm>
            <a:off x="2002359" y="1926806"/>
            <a:ext cx="8187282" cy="1629210"/>
          </a:xfrm>
          <a:prstGeom prst="rect">
            <a:avLst/>
          </a:prstGeom>
        </p:spPr>
      </p:pic>
      <p:sp>
        <p:nvSpPr>
          <p:cNvPr id="11" name="Oval 10">
            <a:extLst>
              <a:ext uri="{FF2B5EF4-FFF2-40B4-BE49-F238E27FC236}">
                <a16:creationId xmlns:a16="http://schemas.microsoft.com/office/drawing/2014/main" id="{5A6798B2-447B-48F2-980C-D66449EB7FF0}"/>
              </a:ext>
            </a:extLst>
          </p:cNvPr>
          <p:cNvSpPr/>
          <p:nvPr/>
        </p:nvSpPr>
        <p:spPr bwMode="auto">
          <a:xfrm>
            <a:off x="7514159" y="2307836"/>
            <a:ext cx="1390690" cy="843327"/>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E46568C2-5892-472F-B3E8-FDD3853BD493}"/>
              </a:ext>
            </a:extLst>
          </p:cNvPr>
          <p:cNvSpPr/>
          <p:nvPr/>
        </p:nvSpPr>
        <p:spPr bwMode="auto">
          <a:xfrm>
            <a:off x="5404178" y="2307836"/>
            <a:ext cx="1052893" cy="843327"/>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A75FFFE-1D1F-4904-8621-35EA34C33549}"/>
              </a:ext>
            </a:extLst>
          </p:cNvPr>
          <p:cNvSpPr/>
          <p:nvPr/>
        </p:nvSpPr>
        <p:spPr>
          <a:xfrm>
            <a:off x="524786" y="3920932"/>
            <a:ext cx="11171583" cy="523220"/>
          </a:xfrm>
          <a:prstGeom prst="rect">
            <a:avLst/>
          </a:prstGeom>
        </p:spPr>
        <p:txBody>
          <a:bodyPr wrap="square">
            <a:spAutoFit/>
          </a:bodyPr>
          <a:lstStyle/>
          <a:p>
            <a:pPr algn="ctr"/>
            <a:r>
              <a:rPr lang="en-US" sz="2800">
                <a:solidFill>
                  <a:srgbClr val="0070C0"/>
                </a:solidFill>
              </a:rPr>
              <a:t>How we do prevent this?</a:t>
            </a:r>
          </a:p>
        </p:txBody>
      </p:sp>
    </p:spTree>
    <p:extLst>
      <p:ext uri="{BB962C8B-B14F-4D97-AF65-F5344CB8AC3E}">
        <p14:creationId xmlns:p14="http://schemas.microsoft.com/office/powerpoint/2010/main" val="277079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554038"/>
          </a:xfrm>
        </p:spPr>
        <p:txBody>
          <a:bodyPr>
            <a:normAutofit fontScale="90000"/>
          </a:bodyPr>
          <a:lstStyle/>
          <a:p>
            <a:r>
              <a:rPr lang="en-US"/>
              <a:t>2. Processing events in order</a:t>
            </a:r>
            <a:endParaRPr lang="en-US">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A9438C2-370C-49D0-A791-C81C85ED356A}"/>
              </a:ext>
            </a:extLst>
          </p:cNvPr>
          <p:cNvSpPr txBox="1"/>
          <p:nvPr/>
        </p:nvSpPr>
        <p:spPr>
          <a:xfrm>
            <a:off x="3444393" y="3160270"/>
            <a:ext cx="948208"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a:latin typeface="Arial" panose="020B0604020202020204" pitchFamily="34" charset="0"/>
              </a:rPr>
              <a:t>…</a:t>
            </a:r>
          </a:p>
        </p:txBody>
      </p:sp>
      <p:sp>
        <p:nvSpPr>
          <p:cNvPr id="14" name="TextBox 13">
            <a:extLst>
              <a:ext uri="{FF2B5EF4-FFF2-40B4-BE49-F238E27FC236}">
                <a16:creationId xmlns:a16="http://schemas.microsoft.com/office/drawing/2014/main" id="{FDF4064E-3A6E-4F17-B3EB-DC2A789343D6}"/>
              </a:ext>
            </a:extLst>
          </p:cNvPr>
          <p:cNvSpPr txBox="1"/>
          <p:nvPr/>
        </p:nvSpPr>
        <p:spPr>
          <a:xfrm>
            <a:off x="1411347" y="1555971"/>
            <a:ext cx="376156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a:solidFill>
                  <a:schemeClr val="tx1"/>
                </a:solidFill>
                <a:latin typeface="Arial" panose="020B0604020202020204" pitchFamily="34" charset="0"/>
                <a:cs typeface="Arial" panose="020B0604020202020204" pitchFamily="34" charset="0"/>
              </a:rPr>
              <a:t>hash(Partition Key)</a:t>
            </a:r>
          </a:p>
        </p:txBody>
      </p:sp>
      <p:grpSp>
        <p:nvGrpSpPr>
          <p:cNvPr id="16" name="Group 15">
            <a:extLst>
              <a:ext uri="{FF2B5EF4-FFF2-40B4-BE49-F238E27FC236}">
                <a16:creationId xmlns:a16="http://schemas.microsoft.com/office/drawing/2014/main" id="{905A34D9-384F-4AC2-B043-2F1D799DD397}"/>
              </a:ext>
            </a:extLst>
          </p:cNvPr>
          <p:cNvGrpSpPr/>
          <p:nvPr/>
        </p:nvGrpSpPr>
        <p:grpSpPr>
          <a:xfrm>
            <a:off x="817496" y="2575221"/>
            <a:ext cx="835764" cy="1951277"/>
            <a:chOff x="1966392" y="3233909"/>
            <a:chExt cx="1674952" cy="2985091"/>
          </a:xfrm>
        </p:grpSpPr>
        <p:grpSp>
          <p:nvGrpSpPr>
            <p:cNvPr id="17" name="Group 16">
              <a:extLst>
                <a:ext uri="{FF2B5EF4-FFF2-40B4-BE49-F238E27FC236}">
                  <a16:creationId xmlns:a16="http://schemas.microsoft.com/office/drawing/2014/main" id="{3206E75A-A68A-4604-B4DF-B62C7B862931}"/>
                </a:ext>
              </a:extLst>
            </p:cNvPr>
            <p:cNvGrpSpPr/>
            <p:nvPr/>
          </p:nvGrpSpPr>
          <p:grpSpPr>
            <a:xfrm>
              <a:off x="2143610" y="4101695"/>
              <a:ext cx="1159601" cy="580317"/>
              <a:chOff x="7919988" y="2744429"/>
              <a:chExt cx="1159601" cy="580317"/>
            </a:xfrm>
            <a:solidFill>
              <a:schemeClr val="bg1">
                <a:lumMod val="95000"/>
              </a:schemeClr>
            </a:solidFill>
          </p:grpSpPr>
          <p:sp>
            <p:nvSpPr>
              <p:cNvPr id="37" name="Rectangle 36">
                <a:extLst>
                  <a:ext uri="{FF2B5EF4-FFF2-40B4-BE49-F238E27FC236}">
                    <a16:creationId xmlns:a16="http://schemas.microsoft.com/office/drawing/2014/main" id="{D21CAD8B-C1C7-4973-A904-739D6EE18CF2}"/>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8" name="Rectangle 37">
                <a:extLst>
                  <a:ext uri="{FF2B5EF4-FFF2-40B4-BE49-F238E27FC236}">
                    <a16:creationId xmlns:a16="http://schemas.microsoft.com/office/drawing/2014/main" id="{46477346-6373-437F-9D89-E34513FBD42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9" name="Rectangle 38">
                <a:extLst>
                  <a:ext uri="{FF2B5EF4-FFF2-40B4-BE49-F238E27FC236}">
                    <a16:creationId xmlns:a16="http://schemas.microsoft.com/office/drawing/2014/main" id="{8AF02377-1278-4DD4-898B-BEE0EAC0797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6B46E9E8-8919-436E-81B0-3BB5C375C00F}"/>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EE94A7D1-EB94-4158-A177-100A5E021307}"/>
                </a:ext>
              </a:extLst>
            </p:cNvPr>
            <p:cNvGrpSpPr/>
            <p:nvPr/>
          </p:nvGrpSpPr>
          <p:grpSpPr>
            <a:xfrm>
              <a:off x="2389347" y="3419793"/>
              <a:ext cx="745007" cy="417453"/>
              <a:chOff x="1275510" y="6072184"/>
              <a:chExt cx="508602" cy="456278"/>
            </a:xfrm>
          </p:grpSpPr>
          <p:grpSp>
            <p:nvGrpSpPr>
              <p:cNvPr id="25" name="Group 24">
                <a:extLst>
                  <a:ext uri="{FF2B5EF4-FFF2-40B4-BE49-F238E27FC236}">
                    <a16:creationId xmlns:a16="http://schemas.microsoft.com/office/drawing/2014/main" id="{5E7FB207-93C4-47B9-A741-C179D121F893}"/>
                  </a:ext>
                </a:extLst>
              </p:cNvPr>
              <p:cNvGrpSpPr/>
              <p:nvPr/>
            </p:nvGrpSpPr>
            <p:grpSpPr>
              <a:xfrm>
                <a:off x="1275510" y="6224570"/>
                <a:ext cx="508602" cy="151498"/>
                <a:chOff x="551886" y="4945335"/>
                <a:chExt cx="508602" cy="151498"/>
              </a:xfrm>
            </p:grpSpPr>
            <p:sp>
              <p:nvSpPr>
                <p:cNvPr id="34" name="Rectangle 33">
                  <a:extLst>
                    <a:ext uri="{FF2B5EF4-FFF2-40B4-BE49-F238E27FC236}">
                      <a16:creationId xmlns:a16="http://schemas.microsoft.com/office/drawing/2014/main" id="{EF4D2A1C-60B6-4874-A176-2C027C8A3EE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5" name="Oval 34">
                  <a:extLst>
                    <a:ext uri="{FF2B5EF4-FFF2-40B4-BE49-F238E27FC236}">
                      <a16:creationId xmlns:a16="http://schemas.microsoft.com/office/drawing/2014/main" id="{921991BE-3C85-4AC6-80DB-3DD7E7277F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1AEF2AF4-C1F4-428A-940E-0D16D68A74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E39849E-DBD5-4714-960F-B66A229F1919}"/>
                  </a:ext>
                </a:extLst>
              </p:cNvPr>
              <p:cNvGrpSpPr/>
              <p:nvPr/>
            </p:nvGrpSpPr>
            <p:grpSpPr>
              <a:xfrm>
                <a:off x="1275510" y="6376964"/>
                <a:ext cx="508602" cy="151498"/>
                <a:chOff x="551886" y="4945335"/>
                <a:chExt cx="508602" cy="151498"/>
              </a:xfrm>
            </p:grpSpPr>
            <p:sp>
              <p:nvSpPr>
                <p:cNvPr id="31" name="Rectangle 30">
                  <a:extLst>
                    <a:ext uri="{FF2B5EF4-FFF2-40B4-BE49-F238E27FC236}">
                      <a16:creationId xmlns:a16="http://schemas.microsoft.com/office/drawing/2014/main" id="{E5DA115C-1F6C-40C5-BF6F-D676BE1604DD}"/>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2" name="Oval 31">
                  <a:extLst>
                    <a:ext uri="{FF2B5EF4-FFF2-40B4-BE49-F238E27FC236}">
                      <a16:creationId xmlns:a16="http://schemas.microsoft.com/office/drawing/2014/main" id="{0FF9997C-CB18-49EF-BE64-9AF6DA393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E6F4D844-DB82-4AAE-9CC8-89EBB9E9D8D0}"/>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44654BF-9B39-4408-B5B5-011644AC9A39}"/>
                  </a:ext>
                </a:extLst>
              </p:cNvPr>
              <p:cNvGrpSpPr/>
              <p:nvPr/>
            </p:nvGrpSpPr>
            <p:grpSpPr>
              <a:xfrm>
                <a:off x="1275510" y="6072184"/>
                <a:ext cx="508602" cy="151498"/>
                <a:chOff x="551886" y="4945335"/>
                <a:chExt cx="508602" cy="151498"/>
              </a:xfrm>
            </p:grpSpPr>
            <p:sp>
              <p:nvSpPr>
                <p:cNvPr id="28" name="Rectangle 27">
                  <a:extLst>
                    <a:ext uri="{FF2B5EF4-FFF2-40B4-BE49-F238E27FC236}">
                      <a16:creationId xmlns:a16="http://schemas.microsoft.com/office/drawing/2014/main" id="{C5058C4A-CF50-4C19-94CA-7A28645B159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685721EC-6B67-4141-A01C-A183D58182F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BB7BE65C-56FE-444F-BF4B-AE46FB681B8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 name="Rectangle 19">
              <a:extLst>
                <a:ext uri="{FF2B5EF4-FFF2-40B4-BE49-F238E27FC236}">
                  <a16:creationId xmlns:a16="http://schemas.microsoft.com/office/drawing/2014/main" id="{5F6D3ECE-3E88-4DB4-9B5F-ADECEEFD9295}"/>
                </a:ext>
              </a:extLst>
            </p:cNvPr>
            <p:cNvSpPr/>
            <p:nvPr/>
          </p:nvSpPr>
          <p:spPr bwMode="auto">
            <a:xfrm>
              <a:off x="1966392" y="3233909"/>
              <a:ext cx="1674952"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8528CB10-40E4-499D-8BC3-271CD5DB575E}"/>
                </a:ext>
              </a:extLst>
            </p:cNvPr>
            <p:cNvGrpSpPr/>
            <p:nvPr/>
          </p:nvGrpSpPr>
          <p:grpSpPr>
            <a:xfrm>
              <a:off x="2113090" y="5352625"/>
              <a:ext cx="1159601" cy="580317"/>
              <a:chOff x="7919988" y="2744429"/>
              <a:chExt cx="1159601" cy="580317"/>
            </a:xfrm>
            <a:solidFill>
              <a:schemeClr val="bg1">
                <a:lumMod val="95000"/>
              </a:schemeClr>
            </a:solidFill>
          </p:grpSpPr>
          <p:sp>
            <p:nvSpPr>
              <p:cNvPr id="22" name="Rectangle 21">
                <a:extLst>
                  <a:ext uri="{FF2B5EF4-FFF2-40B4-BE49-F238E27FC236}">
                    <a16:creationId xmlns:a16="http://schemas.microsoft.com/office/drawing/2014/main" id="{65EA6203-4AEA-49EC-A3F2-04CA316DE77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3" name="Rectangle 22">
                <a:extLst>
                  <a:ext uri="{FF2B5EF4-FFF2-40B4-BE49-F238E27FC236}">
                    <a16:creationId xmlns:a16="http://schemas.microsoft.com/office/drawing/2014/main" id="{0F304525-3A2E-46B8-8898-B9F72B8B8C1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4" name="Rectangle 23">
                <a:extLst>
                  <a:ext uri="{FF2B5EF4-FFF2-40B4-BE49-F238E27FC236}">
                    <a16:creationId xmlns:a16="http://schemas.microsoft.com/office/drawing/2014/main" id="{66001342-614E-4F73-8730-A0FE7304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cxnSp>
        <p:nvCxnSpPr>
          <p:cNvPr id="41" name="Straight Arrow Connector 40">
            <a:extLst>
              <a:ext uri="{FF2B5EF4-FFF2-40B4-BE49-F238E27FC236}">
                <a16:creationId xmlns:a16="http://schemas.microsoft.com/office/drawing/2014/main" id="{5E9278AD-2F12-4934-AEA2-1C8EC6387CC4}"/>
              </a:ext>
            </a:extLst>
          </p:cNvPr>
          <p:cNvCxnSpPr>
            <a:cxnSpLocks/>
            <a:stCxn id="14" idx="2"/>
            <a:endCxn id="20" idx="0"/>
          </p:cNvCxnSpPr>
          <p:nvPr/>
        </p:nvCxnSpPr>
        <p:spPr>
          <a:xfrm flipH="1">
            <a:off x="1235378" y="2183836"/>
            <a:ext cx="2056753" cy="3913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325468-8077-48D7-AFB4-341C1F909F43}"/>
              </a:ext>
            </a:extLst>
          </p:cNvPr>
          <p:cNvCxnSpPr>
            <a:cxnSpLocks/>
            <a:stCxn id="14" idx="2"/>
            <a:endCxn id="48" idx="0"/>
          </p:cNvCxnSpPr>
          <p:nvPr/>
        </p:nvCxnSpPr>
        <p:spPr>
          <a:xfrm flipH="1">
            <a:off x="3063815" y="2183836"/>
            <a:ext cx="228316" cy="426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DA769B-B071-4B81-9BED-67D04751F51B}"/>
              </a:ext>
            </a:extLst>
          </p:cNvPr>
          <p:cNvCxnSpPr>
            <a:cxnSpLocks/>
            <a:stCxn id="14" idx="2"/>
            <a:endCxn id="72" idx="0"/>
          </p:cNvCxnSpPr>
          <p:nvPr/>
        </p:nvCxnSpPr>
        <p:spPr>
          <a:xfrm>
            <a:off x="3292131" y="2183836"/>
            <a:ext cx="1500221" cy="4572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4150AE8-5891-4BD2-8827-1DCE8115B5C0}"/>
              </a:ext>
            </a:extLst>
          </p:cNvPr>
          <p:cNvGrpSpPr/>
          <p:nvPr/>
        </p:nvGrpSpPr>
        <p:grpSpPr>
          <a:xfrm>
            <a:off x="2645933" y="2609969"/>
            <a:ext cx="835764" cy="1951277"/>
            <a:chOff x="1966391" y="3233909"/>
            <a:chExt cx="1674951" cy="2985091"/>
          </a:xfrm>
        </p:grpSpPr>
        <p:grpSp>
          <p:nvGrpSpPr>
            <p:cNvPr id="45" name="Group 44">
              <a:extLst>
                <a:ext uri="{FF2B5EF4-FFF2-40B4-BE49-F238E27FC236}">
                  <a16:creationId xmlns:a16="http://schemas.microsoft.com/office/drawing/2014/main" id="{A40CE9F9-9739-4D31-87AA-C74A08A77B55}"/>
                </a:ext>
              </a:extLst>
            </p:cNvPr>
            <p:cNvGrpSpPr/>
            <p:nvPr/>
          </p:nvGrpSpPr>
          <p:grpSpPr>
            <a:xfrm>
              <a:off x="2143610" y="4101695"/>
              <a:ext cx="1159601" cy="580317"/>
              <a:chOff x="7919988" y="2744429"/>
              <a:chExt cx="1159601" cy="580317"/>
            </a:xfrm>
            <a:solidFill>
              <a:schemeClr val="bg1">
                <a:lumMod val="95000"/>
              </a:schemeClr>
            </a:solidFill>
          </p:grpSpPr>
          <p:sp>
            <p:nvSpPr>
              <p:cNvPr id="65" name="Rectangle 64">
                <a:extLst>
                  <a:ext uri="{FF2B5EF4-FFF2-40B4-BE49-F238E27FC236}">
                    <a16:creationId xmlns:a16="http://schemas.microsoft.com/office/drawing/2014/main" id="{C7DD4609-4A43-412C-A9E8-7ABB586A57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6" name="Rectangle 65">
                <a:extLst>
                  <a:ext uri="{FF2B5EF4-FFF2-40B4-BE49-F238E27FC236}">
                    <a16:creationId xmlns:a16="http://schemas.microsoft.com/office/drawing/2014/main" id="{1D01ABED-F706-49D0-9088-0F1951E46E9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7" name="Rectangle 66">
                <a:extLst>
                  <a:ext uri="{FF2B5EF4-FFF2-40B4-BE49-F238E27FC236}">
                    <a16:creationId xmlns:a16="http://schemas.microsoft.com/office/drawing/2014/main" id="{3217E341-99F4-448D-9FAA-96D5D8C24D2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579EBDE-DFAF-4D23-B8F3-1132BB575541}"/>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93D3F642-C5F8-4571-9986-3FA0326A3689}"/>
                </a:ext>
              </a:extLst>
            </p:cNvPr>
            <p:cNvGrpSpPr/>
            <p:nvPr/>
          </p:nvGrpSpPr>
          <p:grpSpPr>
            <a:xfrm>
              <a:off x="2389347" y="3419793"/>
              <a:ext cx="745007" cy="417453"/>
              <a:chOff x="1275510" y="6072184"/>
              <a:chExt cx="508602" cy="456278"/>
            </a:xfrm>
          </p:grpSpPr>
          <p:grpSp>
            <p:nvGrpSpPr>
              <p:cNvPr id="53" name="Group 52">
                <a:extLst>
                  <a:ext uri="{FF2B5EF4-FFF2-40B4-BE49-F238E27FC236}">
                    <a16:creationId xmlns:a16="http://schemas.microsoft.com/office/drawing/2014/main" id="{6CA5556E-0766-4D1E-ABB4-33D0F071811A}"/>
                  </a:ext>
                </a:extLst>
              </p:cNvPr>
              <p:cNvGrpSpPr/>
              <p:nvPr/>
            </p:nvGrpSpPr>
            <p:grpSpPr>
              <a:xfrm>
                <a:off x="1275510" y="6224570"/>
                <a:ext cx="508602" cy="151498"/>
                <a:chOff x="551886" y="4945335"/>
                <a:chExt cx="508602" cy="151498"/>
              </a:xfrm>
            </p:grpSpPr>
            <p:sp>
              <p:nvSpPr>
                <p:cNvPr id="62" name="Rectangle 61">
                  <a:extLst>
                    <a:ext uri="{FF2B5EF4-FFF2-40B4-BE49-F238E27FC236}">
                      <a16:creationId xmlns:a16="http://schemas.microsoft.com/office/drawing/2014/main" id="{5634AA49-F90A-42FA-9F41-E060FE0D156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C9F78FDA-566B-415D-9F8E-39E5573C997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96277911-09A9-45D4-A822-A0E32CF8B97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AB69325-8396-4F1D-A322-93287CCA27F7}"/>
                  </a:ext>
                </a:extLst>
              </p:cNvPr>
              <p:cNvGrpSpPr/>
              <p:nvPr/>
            </p:nvGrpSpPr>
            <p:grpSpPr>
              <a:xfrm>
                <a:off x="1275510" y="6376964"/>
                <a:ext cx="508602" cy="151498"/>
                <a:chOff x="551886" y="4945335"/>
                <a:chExt cx="508602" cy="151498"/>
              </a:xfrm>
            </p:grpSpPr>
            <p:sp>
              <p:nvSpPr>
                <p:cNvPr id="59" name="Rectangle 58">
                  <a:extLst>
                    <a:ext uri="{FF2B5EF4-FFF2-40B4-BE49-F238E27FC236}">
                      <a16:creationId xmlns:a16="http://schemas.microsoft.com/office/drawing/2014/main" id="{F1B18789-58C7-4ED3-A8F8-DE18AB10E58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0" name="Oval 59">
                  <a:extLst>
                    <a:ext uri="{FF2B5EF4-FFF2-40B4-BE49-F238E27FC236}">
                      <a16:creationId xmlns:a16="http://schemas.microsoft.com/office/drawing/2014/main" id="{9C173FCF-0848-4FE7-AD97-9EF54818001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869A2498-4CAD-4B4D-A30F-65FEC635F4E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14BD19A-BB55-4E48-B294-0A565895E9B6}"/>
                  </a:ext>
                </a:extLst>
              </p:cNvPr>
              <p:cNvGrpSpPr/>
              <p:nvPr/>
            </p:nvGrpSpPr>
            <p:grpSpPr>
              <a:xfrm>
                <a:off x="1275510" y="6072184"/>
                <a:ext cx="508602" cy="151498"/>
                <a:chOff x="551886" y="4945335"/>
                <a:chExt cx="508602" cy="151498"/>
              </a:xfrm>
            </p:grpSpPr>
            <p:sp>
              <p:nvSpPr>
                <p:cNvPr id="56" name="Rectangle 55">
                  <a:extLst>
                    <a:ext uri="{FF2B5EF4-FFF2-40B4-BE49-F238E27FC236}">
                      <a16:creationId xmlns:a16="http://schemas.microsoft.com/office/drawing/2014/main" id="{E8D8CE43-0FE9-45B8-930D-BDDDFA28CC0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4FBEB949-82DC-4F46-88D0-734CAD7C96F2}"/>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6C9AEC61-C26F-43E8-82B8-07E3D3A36ED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8" name="Rectangle 47">
              <a:extLst>
                <a:ext uri="{FF2B5EF4-FFF2-40B4-BE49-F238E27FC236}">
                  <a16:creationId xmlns:a16="http://schemas.microsoft.com/office/drawing/2014/main" id="{236FE55A-3D52-4C4F-A08E-BF6BF99DAE1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26A7C05B-7A20-4546-B266-A4C9F2089A42}"/>
                </a:ext>
              </a:extLst>
            </p:cNvPr>
            <p:cNvGrpSpPr/>
            <p:nvPr/>
          </p:nvGrpSpPr>
          <p:grpSpPr>
            <a:xfrm>
              <a:off x="2113090" y="5352625"/>
              <a:ext cx="1159601" cy="580317"/>
              <a:chOff x="7919988" y="2744429"/>
              <a:chExt cx="1159601" cy="580317"/>
            </a:xfrm>
            <a:solidFill>
              <a:schemeClr val="bg1">
                <a:lumMod val="95000"/>
              </a:schemeClr>
            </a:solidFill>
          </p:grpSpPr>
          <p:sp>
            <p:nvSpPr>
              <p:cNvPr id="50" name="Rectangle 49">
                <a:extLst>
                  <a:ext uri="{FF2B5EF4-FFF2-40B4-BE49-F238E27FC236}">
                    <a16:creationId xmlns:a16="http://schemas.microsoft.com/office/drawing/2014/main" id="{819F5350-9E9B-477D-ABDE-C916876B1F8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1" name="Rectangle 50">
                <a:extLst>
                  <a:ext uri="{FF2B5EF4-FFF2-40B4-BE49-F238E27FC236}">
                    <a16:creationId xmlns:a16="http://schemas.microsoft.com/office/drawing/2014/main" id="{905DB6B5-D4B8-4307-904B-38171B03F28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2" name="Rectangle 51">
                <a:extLst>
                  <a:ext uri="{FF2B5EF4-FFF2-40B4-BE49-F238E27FC236}">
                    <a16:creationId xmlns:a16="http://schemas.microsoft.com/office/drawing/2014/main" id="{72C718FB-E5C9-4D1B-A901-809D06B622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grpSp>
        <p:nvGrpSpPr>
          <p:cNvPr id="68" name="Group 67">
            <a:extLst>
              <a:ext uri="{FF2B5EF4-FFF2-40B4-BE49-F238E27FC236}">
                <a16:creationId xmlns:a16="http://schemas.microsoft.com/office/drawing/2014/main" id="{33889BB7-4F4F-41D8-AE5B-C1CD2A9C2C67}"/>
              </a:ext>
            </a:extLst>
          </p:cNvPr>
          <p:cNvGrpSpPr/>
          <p:nvPr/>
        </p:nvGrpSpPr>
        <p:grpSpPr>
          <a:xfrm>
            <a:off x="4374470" y="2641046"/>
            <a:ext cx="835764" cy="1951277"/>
            <a:chOff x="1966391" y="3233909"/>
            <a:chExt cx="1674951" cy="2985091"/>
          </a:xfrm>
        </p:grpSpPr>
        <p:grpSp>
          <p:nvGrpSpPr>
            <p:cNvPr id="69" name="Group 68">
              <a:extLst>
                <a:ext uri="{FF2B5EF4-FFF2-40B4-BE49-F238E27FC236}">
                  <a16:creationId xmlns:a16="http://schemas.microsoft.com/office/drawing/2014/main" id="{72721D0B-0726-4378-B98F-37FCC66FA519}"/>
                </a:ext>
              </a:extLst>
            </p:cNvPr>
            <p:cNvGrpSpPr/>
            <p:nvPr/>
          </p:nvGrpSpPr>
          <p:grpSpPr>
            <a:xfrm>
              <a:off x="2143610" y="4101695"/>
              <a:ext cx="1159601" cy="580317"/>
              <a:chOff x="7919988" y="2744429"/>
              <a:chExt cx="1159601" cy="580317"/>
            </a:xfrm>
            <a:solidFill>
              <a:schemeClr val="bg1">
                <a:lumMod val="95000"/>
              </a:schemeClr>
            </a:solidFill>
          </p:grpSpPr>
          <p:sp>
            <p:nvSpPr>
              <p:cNvPr id="89" name="Rectangle 88">
                <a:extLst>
                  <a:ext uri="{FF2B5EF4-FFF2-40B4-BE49-F238E27FC236}">
                    <a16:creationId xmlns:a16="http://schemas.microsoft.com/office/drawing/2014/main" id="{13D5A984-10D9-4222-BC4F-5E76E512C399}"/>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0" name="Rectangle 89">
                <a:extLst>
                  <a:ext uri="{FF2B5EF4-FFF2-40B4-BE49-F238E27FC236}">
                    <a16:creationId xmlns:a16="http://schemas.microsoft.com/office/drawing/2014/main" id="{180A94A6-FB26-4C17-B308-403B589C9C8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BD0A5FDB-B225-413E-A722-514139DA5C48}"/>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70" name="Rectangle 69">
              <a:extLst>
                <a:ext uri="{FF2B5EF4-FFF2-40B4-BE49-F238E27FC236}">
                  <a16:creationId xmlns:a16="http://schemas.microsoft.com/office/drawing/2014/main" id="{7BFD5BCA-BEE2-4BBE-86F8-7ACBBBCC357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1" name="Group 70">
              <a:extLst>
                <a:ext uri="{FF2B5EF4-FFF2-40B4-BE49-F238E27FC236}">
                  <a16:creationId xmlns:a16="http://schemas.microsoft.com/office/drawing/2014/main" id="{240FEA8E-DE3C-4B06-BEED-2BE37EBF6381}"/>
                </a:ext>
              </a:extLst>
            </p:cNvPr>
            <p:cNvGrpSpPr/>
            <p:nvPr/>
          </p:nvGrpSpPr>
          <p:grpSpPr>
            <a:xfrm>
              <a:off x="2389347" y="3419793"/>
              <a:ext cx="745007" cy="417453"/>
              <a:chOff x="1275510" y="6072184"/>
              <a:chExt cx="508602" cy="456278"/>
            </a:xfrm>
          </p:grpSpPr>
          <p:grpSp>
            <p:nvGrpSpPr>
              <p:cNvPr id="77" name="Group 76">
                <a:extLst>
                  <a:ext uri="{FF2B5EF4-FFF2-40B4-BE49-F238E27FC236}">
                    <a16:creationId xmlns:a16="http://schemas.microsoft.com/office/drawing/2014/main" id="{6B50902C-093B-4C5A-A814-CE8CC99D529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4F2600C2-2FBF-43A8-8A04-2A30C05A6E7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C1FE0BF-25C4-45D9-BF4D-DC03ADA1B74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CA94B769-1D67-4FFD-82E8-EB3B8B8F8543}"/>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5A4973A-61A8-4D6F-8079-B031E796C12E}"/>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EAE59AC6-FB3E-4DAB-88BF-0529EDD52C3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3B4FF09D-7202-4F9D-8E83-DE7ACFE0833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04B8E13D-AB33-4E8D-8148-C7833B14523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047E357-946B-445F-BF41-6B4D43E98A31}"/>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FF8020A8-8E02-47A5-B311-379D30CF6B3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BC9F8214-5DE3-4997-9F38-F1BAC6410A9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39D39EDF-6384-4B2E-A0EF-31EF28D4946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EF28E95D-86AF-4028-B34F-67516EB3F833}"/>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F0B07F2D-AAFA-4762-A2E5-00A122CEFBA7}"/>
                </a:ext>
              </a:extLst>
            </p:cNvPr>
            <p:cNvGrpSpPr/>
            <p:nvPr/>
          </p:nvGrpSpPr>
          <p:grpSpPr>
            <a:xfrm>
              <a:off x="2113090" y="5352625"/>
              <a:ext cx="1159601" cy="580317"/>
              <a:chOff x="7919988" y="2744429"/>
              <a:chExt cx="1159601" cy="580317"/>
            </a:xfrm>
            <a:solidFill>
              <a:schemeClr val="bg1">
                <a:lumMod val="95000"/>
              </a:schemeClr>
            </a:solidFill>
          </p:grpSpPr>
          <p:sp>
            <p:nvSpPr>
              <p:cNvPr id="74" name="Rectangle 73">
                <a:extLst>
                  <a:ext uri="{FF2B5EF4-FFF2-40B4-BE49-F238E27FC236}">
                    <a16:creationId xmlns:a16="http://schemas.microsoft.com/office/drawing/2014/main" id="{A527711A-C037-44C5-A8FF-5FCE1BC5D79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A13E406F-AFA7-458A-9CDF-B84F27B00C5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6" name="Rectangle 75">
                <a:extLst>
                  <a:ext uri="{FF2B5EF4-FFF2-40B4-BE49-F238E27FC236}">
                    <a16:creationId xmlns:a16="http://schemas.microsoft.com/office/drawing/2014/main" id="{40B17AD3-EF21-486C-8543-833C8B8F8F6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sp>
        <p:nvSpPr>
          <p:cNvPr id="93" name="Oval 92">
            <a:extLst>
              <a:ext uri="{FF2B5EF4-FFF2-40B4-BE49-F238E27FC236}">
                <a16:creationId xmlns:a16="http://schemas.microsoft.com/office/drawing/2014/main" id="{10856920-18C7-49CA-802F-3919B17B4024}"/>
              </a:ext>
            </a:extLst>
          </p:cNvPr>
          <p:cNvSpPr/>
          <p:nvPr/>
        </p:nvSpPr>
        <p:spPr bwMode="auto">
          <a:xfrm>
            <a:off x="546264" y="2214007"/>
            <a:ext cx="1382583" cy="2743200"/>
          </a:xfrm>
          <a:prstGeom prst="ellipse">
            <a:avLst/>
          </a:prstGeom>
          <a:noFill/>
          <a:ln w="7302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00405A85-9543-4488-992F-99B5972F449A}"/>
              </a:ext>
            </a:extLst>
          </p:cNvPr>
          <p:cNvSpPr/>
          <p:nvPr/>
        </p:nvSpPr>
        <p:spPr bwMode="auto">
          <a:xfrm>
            <a:off x="780019" y="2993110"/>
            <a:ext cx="825189" cy="704273"/>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5" name="Content Placeholder 4" descr="A screenshot of a cell phone&#10;&#10;Description automatically generated">
            <a:extLst>
              <a:ext uri="{FF2B5EF4-FFF2-40B4-BE49-F238E27FC236}">
                <a16:creationId xmlns:a16="http://schemas.microsoft.com/office/drawing/2014/main" id="{1331CECD-F2B9-46E7-9947-E26494BF7D7B}"/>
              </a:ext>
            </a:extLst>
          </p:cNvPr>
          <p:cNvPicPr>
            <a:picLocks noChangeAspect="1"/>
          </p:cNvPicPr>
          <p:nvPr/>
        </p:nvPicPr>
        <p:blipFill>
          <a:blip r:embed="rId2"/>
          <a:stretch>
            <a:fillRect/>
          </a:stretch>
        </p:blipFill>
        <p:spPr>
          <a:xfrm>
            <a:off x="5890000" y="1778137"/>
            <a:ext cx="6218969" cy="1237530"/>
          </a:xfrm>
          <a:prstGeom prst="rect">
            <a:avLst/>
          </a:prstGeom>
        </p:spPr>
      </p:pic>
      <p:sp>
        <p:nvSpPr>
          <p:cNvPr id="96" name="TextBox 95">
            <a:extLst>
              <a:ext uri="{FF2B5EF4-FFF2-40B4-BE49-F238E27FC236}">
                <a16:creationId xmlns:a16="http://schemas.microsoft.com/office/drawing/2014/main" id="{A0B4F264-55A6-4142-AB5D-8409A65968E1}"/>
              </a:ext>
            </a:extLst>
          </p:cNvPr>
          <p:cNvSpPr txBox="1"/>
          <p:nvPr/>
        </p:nvSpPr>
        <p:spPr>
          <a:xfrm>
            <a:off x="281354" y="5588967"/>
            <a:ext cx="11509589" cy="369332"/>
          </a:xfrm>
          <a:prstGeom prst="rect">
            <a:avLst/>
          </a:prstGeom>
          <a:noFill/>
        </p:spPr>
        <p:txBody>
          <a:bodyPr wrap="square" lIns="0" tIns="0" rIns="0" bIns="0" rtlCol="0">
            <a:spAutoFit/>
          </a:bodyPr>
          <a:lstStyle/>
          <a:p>
            <a:pPr algn="ctr"/>
            <a:r>
              <a:rPr lang="en-US" sz="2400">
                <a:solidFill>
                  <a:srgbClr val="0070C0"/>
                </a:solidFill>
              </a:rPr>
              <a:t>What is a good partition key to ensure we process events in the correct order?</a:t>
            </a:r>
          </a:p>
        </p:txBody>
      </p:sp>
    </p:spTree>
    <p:extLst>
      <p:ext uri="{BB962C8B-B14F-4D97-AF65-F5344CB8AC3E}">
        <p14:creationId xmlns:p14="http://schemas.microsoft.com/office/powerpoint/2010/main" val="1368001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1188720"/>
          </a:xfrm>
        </p:spPr>
        <p:txBody>
          <a:bodyPr>
            <a:normAutofit fontScale="90000"/>
          </a:bodyPr>
          <a:lstStyle/>
          <a:p>
            <a:r>
              <a:rPr lang="en-US">
                <a:solidFill>
                  <a:schemeClr val="tx1"/>
                </a:solidFill>
                <a:latin typeface="Arial" panose="020B0604020202020204" pitchFamily="34" charset="0"/>
                <a:cs typeface="Arial" panose="020B0604020202020204" pitchFamily="34" charset="0"/>
              </a:rPr>
              <a:t>To ensure we always ship the </a:t>
            </a:r>
            <a:r>
              <a:rPr lang="en-US" i="1">
                <a:solidFill>
                  <a:schemeClr val="tx1"/>
                </a:solidFill>
                <a:latin typeface="Arial" panose="020B0604020202020204" pitchFamily="34" charset="0"/>
                <a:cs typeface="Arial" panose="020B0604020202020204" pitchFamily="34" charset="0"/>
              </a:rPr>
              <a:t>correct </a:t>
            </a:r>
            <a:r>
              <a:rPr lang="en-US">
                <a:solidFill>
                  <a:schemeClr val="tx1"/>
                </a:solidFill>
                <a:latin typeface="Arial" panose="020B0604020202020204" pitchFamily="34" charset="0"/>
                <a:cs typeface="Arial" panose="020B0604020202020204" pitchFamily="34" charset="0"/>
              </a:rPr>
              <a:t>items within a customer order, what should our partition key be?</a:t>
            </a:r>
          </a:p>
        </p:txBody>
      </p:sp>
      <p:sp>
        <p:nvSpPr>
          <p:cNvPr id="2" name="TextBox 1">
            <a:extLst>
              <a:ext uri="{FF2B5EF4-FFF2-40B4-BE49-F238E27FC236}">
                <a16:creationId xmlns:a16="http://schemas.microsoft.com/office/drawing/2014/main" id="{35202E60-AD27-4C00-993A-3F6C1A9D0B88}"/>
              </a:ext>
            </a:extLst>
          </p:cNvPr>
          <p:cNvSpPr txBox="1"/>
          <p:nvPr/>
        </p:nvSpPr>
        <p:spPr>
          <a:xfrm>
            <a:off x="729640" y="2091928"/>
            <a:ext cx="10524514" cy="4308872"/>
          </a:xfrm>
          <a:prstGeom prst="rect">
            <a:avLst/>
          </a:prstGeom>
          <a:noFill/>
        </p:spPr>
        <p:txBody>
          <a:bodyPr wrap="square" lIns="0" tIns="0" rIns="0" bIns="0" rtlCol="0">
            <a:spAutoFit/>
          </a:bodyPr>
          <a:lstStyle/>
          <a:p>
            <a:pPr marL="457200" indent="-457200" algn="l">
              <a:buAutoNum type="alphaLcPeriod"/>
            </a:pPr>
            <a:r>
              <a:rPr lang="en-US" sz="4000">
                <a:gradFill>
                  <a:gsLst>
                    <a:gs pos="2917">
                      <a:schemeClr val="tx1"/>
                    </a:gs>
                    <a:gs pos="30000">
                      <a:schemeClr val="tx1"/>
                    </a:gs>
                  </a:gsLst>
                  <a:lin ang="5400000" scaled="0"/>
                </a:gradFill>
              </a:rPr>
              <a:t>Country</a:t>
            </a:r>
          </a:p>
          <a:p>
            <a:pPr algn="l"/>
            <a:r>
              <a:rPr lang="en-US" sz="4000">
                <a:gradFill>
                  <a:gsLst>
                    <a:gs pos="2917">
                      <a:schemeClr val="tx1"/>
                    </a:gs>
                    <a:gs pos="30000">
                      <a:schemeClr val="tx1"/>
                    </a:gs>
                  </a:gsLst>
                  <a:lin ang="5400000" scaled="0"/>
                </a:gradFill>
              </a:rPr>
              <a:t> </a:t>
            </a:r>
          </a:p>
          <a:p>
            <a:pPr algn="l"/>
            <a:r>
              <a:rPr lang="en-US" sz="4000">
                <a:gradFill>
                  <a:gsLst>
                    <a:gs pos="2917">
                      <a:schemeClr val="tx1"/>
                    </a:gs>
                    <a:gs pos="30000">
                      <a:schemeClr val="tx1"/>
                    </a:gs>
                  </a:gsLst>
                  <a:lin ang="5400000" scaled="0"/>
                </a:gradFill>
              </a:rPr>
              <a:t>b. </a:t>
            </a:r>
            <a:r>
              <a:rPr lang="en-US" sz="4000" err="1">
                <a:gradFill>
                  <a:gsLst>
                    <a:gs pos="2917">
                      <a:schemeClr val="tx1"/>
                    </a:gs>
                    <a:gs pos="30000">
                      <a:schemeClr val="tx1"/>
                    </a:gs>
                  </a:gsLst>
                  <a:lin ang="5400000" scaled="0"/>
                </a:gradFill>
              </a:rPr>
              <a:t>ItemCost</a:t>
            </a:r>
            <a:endParaRPr lang="en-US" sz="4000">
              <a:gradFill>
                <a:gsLst>
                  <a:gs pos="2917">
                    <a:schemeClr val="tx1"/>
                  </a:gs>
                  <a:gs pos="30000">
                    <a:schemeClr val="tx1"/>
                  </a:gs>
                </a:gsLst>
                <a:lin ang="5400000" scaled="0"/>
              </a:gradFill>
            </a:endParaRPr>
          </a:p>
          <a:p>
            <a:pPr algn="l"/>
            <a:endParaRPr lang="en-US" sz="4000">
              <a:gradFill>
                <a:gsLst>
                  <a:gs pos="2917">
                    <a:schemeClr val="tx1"/>
                  </a:gs>
                  <a:gs pos="30000">
                    <a:schemeClr val="tx1"/>
                  </a:gs>
                </a:gsLst>
                <a:lin ang="5400000" scaled="0"/>
              </a:gradFill>
            </a:endParaRPr>
          </a:p>
          <a:p>
            <a:pPr algn="l"/>
            <a:r>
              <a:rPr lang="en-US" sz="4000">
                <a:gradFill>
                  <a:gsLst>
                    <a:gs pos="2917">
                      <a:schemeClr val="tx1"/>
                    </a:gs>
                    <a:gs pos="30000">
                      <a:schemeClr val="tx1"/>
                    </a:gs>
                  </a:gsLst>
                  <a:lin ang="5400000" scaled="0"/>
                </a:gradFill>
              </a:rPr>
              <a:t>c. </a:t>
            </a:r>
            <a:r>
              <a:rPr lang="en-US" sz="4000" err="1">
                <a:gradFill>
                  <a:gsLst>
                    <a:gs pos="2917">
                      <a:schemeClr val="tx1"/>
                    </a:gs>
                    <a:gs pos="30000">
                      <a:schemeClr val="tx1"/>
                    </a:gs>
                  </a:gsLst>
                  <a:lin ang="5400000" scaled="0"/>
                </a:gradFill>
              </a:rPr>
              <a:t>OrderId</a:t>
            </a:r>
            <a:endParaRPr lang="en-US" sz="4000">
              <a:gradFill>
                <a:gsLst>
                  <a:gs pos="2917">
                    <a:schemeClr val="tx1"/>
                  </a:gs>
                  <a:gs pos="30000">
                    <a:schemeClr val="tx1"/>
                  </a:gs>
                </a:gsLst>
                <a:lin ang="5400000" scaled="0"/>
              </a:gradFill>
            </a:endParaRPr>
          </a:p>
          <a:p>
            <a:pPr algn="l"/>
            <a:endParaRPr lang="en-US" sz="4000">
              <a:gradFill>
                <a:gsLst>
                  <a:gs pos="2917">
                    <a:schemeClr val="tx1"/>
                  </a:gs>
                  <a:gs pos="30000">
                    <a:schemeClr val="tx1"/>
                  </a:gs>
                </a:gsLst>
                <a:lin ang="5400000" scaled="0"/>
              </a:gradFill>
            </a:endParaRPr>
          </a:p>
          <a:p>
            <a:pPr algn="l"/>
            <a:r>
              <a:rPr lang="en-US" sz="4000">
                <a:gradFill>
                  <a:gsLst>
                    <a:gs pos="2917">
                      <a:schemeClr val="tx1"/>
                    </a:gs>
                    <a:gs pos="30000">
                      <a:schemeClr val="tx1"/>
                    </a:gs>
                  </a:gsLst>
                  <a:lin ang="5400000" scaled="0"/>
                </a:gradFill>
              </a:rPr>
              <a:t>d. Timestamp (current minute)</a:t>
            </a:r>
          </a:p>
        </p:txBody>
      </p:sp>
    </p:spTree>
    <p:extLst>
      <p:ext uri="{BB962C8B-B14F-4D97-AF65-F5344CB8AC3E}">
        <p14:creationId xmlns:p14="http://schemas.microsoft.com/office/powerpoint/2010/main" val="25387608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1188720"/>
          </a:xfrm>
        </p:spPr>
        <p:txBody>
          <a:bodyPr>
            <a:normAutofit fontScale="90000"/>
          </a:bodyPr>
          <a:lstStyle/>
          <a:p>
            <a:r>
              <a:rPr lang="en-US">
                <a:solidFill>
                  <a:schemeClr val="tx1"/>
                </a:solidFill>
                <a:latin typeface="Arial" panose="020B0604020202020204" pitchFamily="34" charset="0"/>
                <a:cs typeface="Arial" panose="020B0604020202020204" pitchFamily="34" charset="0"/>
              </a:rPr>
              <a:t>To ensure we always ship the </a:t>
            </a:r>
            <a:r>
              <a:rPr lang="en-US" i="1">
                <a:solidFill>
                  <a:schemeClr val="tx1"/>
                </a:solidFill>
                <a:latin typeface="Arial" panose="020B0604020202020204" pitchFamily="34" charset="0"/>
                <a:cs typeface="Arial" panose="020B0604020202020204" pitchFamily="34" charset="0"/>
              </a:rPr>
              <a:t>correct </a:t>
            </a:r>
            <a:r>
              <a:rPr lang="en-US">
                <a:solidFill>
                  <a:schemeClr val="tx1"/>
                </a:solidFill>
                <a:latin typeface="Arial" panose="020B0604020202020204" pitchFamily="34" charset="0"/>
                <a:cs typeface="Arial" panose="020B0604020202020204" pitchFamily="34" charset="0"/>
              </a:rPr>
              <a:t>items within a customer order, what should our partition key be?</a:t>
            </a:r>
          </a:p>
        </p:txBody>
      </p:sp>
      <p:sp>
        <p:nvSpPr>
          <p:cNvPr id="2" name="TextBox 1">
            <a:extLst>
              <a:ext uri="{FF2B5EF4-FFF2-40B4-BE49-F238E27FC236}">
                <a16:creationId xmlns:a16="http://schemas.microsoft.com/office/drawing/2014/main" id="{35202E60-AD27-4C00-993A-3F6C1A9D0B88}"/>
              </a:ext>
            </a:extLst>
          </p:cNvPr>
          <p:cNvSpPr txBox="1"/>
          <p:nvPr/>
        </p:nvSpPr>
        <p:spPr>
          <a:xfrm>
            <a:off x="729640" y="2091928"/>
            <a:ext cx="10524514" cy="4308872"/>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a.</a:t>
            </a:r>
          </a:p>
          <a:p>
            <a:pPr algn="l"/>
            <a:r>
              <a:rPr lang="en-US" sz="4000">
                <a:gradFill>
                  <a:gsLst>
                    <a:gs pos="2917">
                      <a:schemeClr val="tx1"/>
                    </a:gs>
                    <a:gs pos="30000">
                      <a:schemeClr val="tx1"/>
                    </a:gs>
                  </a:gsLst>
                  <a:lin ang="5400000" scaled="0"/>
                </a:gradFill>
              </a:rPr>
              <a:t> </a:t>
            </a:r>
          </a:p>
          <a:p>
            <a:pPr algn="l"/>
            <a:r>
              <a:rPr lang="en-US" sz="4000">
                <a:gradFill>
                  <a:gsLst>
                    <a:gs pos="2917">
                      <a:schemeClr val="tx1"/>
                    </a:gs>
                    <a:gs pos="30000">
                      <a:schemeClr val="tx1"/>
                    </a:gs>
                  </a:gsLst>
                  <a:lin ang="5400000" scaled="0"/>
                </a:gradFill>
              </a:rPr>
              <a:t>b.</a:t>
            </a:r>
          </a:p>
          <a:p>
            <a:pPr algn="l"/>
            <a:endParaRPr lang="en-US" sz="4000" b="1">
              <a:gradFill>
                <a:gsLst>
                  <a:gs pos="2917">
                    <a:schemeClr val="tx1"/>
                  </a:gs>
                  <a:gs pos="30000">
                    <a:schemeClr val="tx1"/>
                  </a:gs>
                </a:gsLst>
                <a:lin ang="5400000" scaled="0"/>
              </a:gradFill>
            </a:endParaRPr>
          </a:p>
          <a:p>
            <a:pPr algn="l"/>
            <a:r>
              <a:rPr lang="en-US" sz="4000" b="1">
                <a:gradFill>
                  <a:gsLst>
                    <a:gs pos="2917">
                      <a:schemeClr val="tx1"/>
                    </a:gs>
                    <a:gs pos="30000">
                      <a:schemeClr val="tx1"/>
                    </a:gs>
                  </a:gsLst>
                  <a:lin ang="5400000" scaled="0"/>
                </a:gradFill>
              </a:rPr>
              <a:t>c. </a:t>
            </a:r>
            <a:r>
              <a:rPr lang="en-US" sz="4000" b="1" err="1">
                <a:gradFill>
                  <a:gsLst>
                    <a:gs pos="2917">
                      <a:schemeClr val="tx1"/>
                    </a:gs>
                    <a:gs pos="30000">
                      <a:schemeClr val="tx1"/>
                    </a:gs>
                  </a:gsLst>
                  <a:lin ang="5400000" scaled="0"/>
                </a:gradFill>
              </a:rPr>
              <a:t>OrderId</a:t>
            </a:r>
            <a:endParaRPr lang="en-US" sz="4000" b="1">
              <a:gradFill>
                <a:gsLst>
                  <a:gs pos="2917">
                    <a:schemeClr val="tx1"/>
                  </a:gs>
                  <a:gs pos="30000">
                    <a:schemeClr val="tx1"/>
                  </a:gs>
                </a:gsLst>
                <a:lin ang="5400000" scaled="0"/>
              </a:gradFill>
            </a:endParaRPr>
          </a:p>
          <a:p>
            <a:pPr algn="l"/>
            <a:endParaRPr lang="en-US" sz="4000">
              <a:gradFill>
                <a:gsLst>
                  <a:gs pos="2917">
                    <a:schemeClr val="tx1"/>
                  </a:gs>
                  <a:gs pos="30000">
                    <a:schemeClr val="tx1"/>
                  </a:gs>
                </a:gsLst>
                <a:lin ang="5400000" scaled="0"/>
              </a:gradFill>
            </a:endParaRPr>
          </a:p>
          <a:p>
            <a:pPr algn="l"/>
            <a:r>
              <a:rPr lang="en-US" sz="4000">
                <a:gradFill>
                  <a:gsLst>
                    <a:gs pos="2917">
                      <a:schemeClr val="tx1"/>
                    </a:gs>
                    <a:gs pos="30000">
                      <a:schemeClr val="tx1"/>
                    </a:gs>
                  </a:gsLst>
                  <a:lin ang="5400000" scaled="0"/>
                </a:gradFill>
              </a:rPr>
              <a:t>d.</a:t>
            </a:r>
          </a:p>
        </p:txBody>
      </p:sp>
    </p:spTree>
    <p:extLst>
      <p:ext uri="{BB962C8B-B14F-4D97-AF65-F5344CB8AC3E}">
        <p14:creationId xmlns:p14="http://schemas.microsoft.com/office/powerpoint/2010/main" val="16150256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554038"/>
          </a:xfrm>
        </p:spPr>
        <p:txBody>
          <a:bodyPr>
            <a:normAutofit fontScale="90000"/>
          </a:bodyPr>
          <a:lstStyle/>
          <a:p>
            <a:r>
              <a:rPr lang="en-US"/>
              <a:t>2. Processing events in order</a:t>
            </a:r>
            <a:endParaRPr lang="en-US">
              <a:solidFill>
                <a:schemeClr val="tx1"/>
              </a:solidFill>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B1F8FA7D-E965-4036-89E6-F7BE57B64A76}"/>
              </a:ext>
            </a:extLst>
          </p:cNvPr>
          <p:cNvSpPr txBox="1"/>
          <p:nvPr/>
        </p:nvSpPr>
        <p:spPr>
          <a:xfrm>
            <a:off x="964140" y="5588967"/>
            <a:ext cx="10826803" cy="738664"/>
          </a:xfrm>
          <a:prstGeom prst="rect">
            <a:avLst/>
          </a:prstGeom>
          <a:noFill/>
        </p:spPr>
        <p:txBody>
          <a:bodyPr wrap="square" lIns="0" tIns="0" rIns="0" bIns="0" rtlCol="0">
            <a:spAutoFit/>
          </a:bodyPr>
          <a:lstStyle/>
          <a:p>
            <a:pPr algn="ctr"/>
            <a:r>
              <a:rPr lang="en-US" sz="2400">
                <a:solidFill>
                  <a:srgbClr val="0070C0"/>
                </a:solidFill>
              </a:rPr>
              <a:t>Partition on </a:t>
            </a:r>
            <a:r>
              <a:rPr lang="en-US" sz="2400" err="1">
                <a:solidFill>
                  <a:srgbClr val="0070C0"/>
                </a:solidFill>
              </a:rPr>
              <a:t>OrderId</a:t>
            </a:r>
            <a:r>
              <a:rPr lang="en-US" sz="2400">
                <a:solidFill>
                  <a:srgbClr val="0070C0"/>
                </a:solidFill>
              </a:rPr>
              <a:t> to make sure each event within the same </a:t>
            </a:r>
            <a:r>
              <a:rPr lang="en-US" sz="2400" err="1">
                <a:solidFill>
                  <a:srgbClr val="0070C0"/>
                </a:solidFill>
              </a:rPr>
              <a:t>OrderId</a:t>
            </a:r>
            <a:r>
              <a:rPr lang="en-US" sz="2400">
                <a:solidFill>
                  <a:srgbClr val="0070C0"/>
                </a:solidFill>
              </a:rPr>
              <a:t> is processed in the correct sequence</a:t>
            </a:r>
          </a:p>
        </p:txBody>
      </p:sp>
      <p:grpSp>
        <p:nvGrpSpPr>
          <p:cNvPr id="2" name="Group 1">
            <a:extLst>
              <a:ext uri="{FF2B5EF4-FFF2-40B4-BE49-F238E27FC236}">
                <a16:creationId xmlns:a16="http://schemas.microsoft.com/office/drawing/2014/main" id="{972CD141-3BB7-4694-B7C1-1819431978C8}"/>
              </a:ext>
            </a:extLst>
          </p:cNvPr>
          <p:cNvGrpSpPr/>
          <p:nvPr/>
        </p:nvGrpSpPr>
        <p:grpSpPr>
          <a:xfrm>
            <a:off x="870114" y="1728382"/>
            <a:ext cx="4663970" cy="3401236"/>
            <a:chOff x="546264" y="1555971"/>
            <a:chExt cx="4663970" cy="3401236"/>
          </a:xfrm>
        </p:grpSpPr>
        <p:sp>
          <p:nvSpPr>
            <p:cNvPr id="8" name="TextBox 7">
              <a:extLst>
                <a:ext uri="{FF2B5EF4-FFF2-40B4-BE49-F238E27FC236}">
                  <a16:creationId xmlns:a16="http://schemas.microsoft.com/office/drawing/2014/main" id="{2A9438C2-370C-49D0-A791-C81C85ED356A}"/>
                </a:ext>
              </a:extLst>
            </p:cNvPr>
            <p:cNvSpPr txBox="1"/>
            <p:nvPr/>
          </p:nvSpPr>
          <p:spPr>
            <a:xfrm>
              <a:off x="3444393" y="3160270"/>
              <a:ext cx="948208"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a:latin typeface="Arial" panose="020B0604020202020204" pitchFamily="34" charset="0"/>
                </a:rPr>
                <a:t>…</a:t>
              </a:r>
            </a:p>
          </p:txBody>
        </p:sp>
        <p:sp>
          <p:nvSpPr>
            <p:cNvPr id="14" name="TextBox 13">
              <a:extLst>
                <a:ext uri="{FF2B5EF4-FFF2-40B4-BE49-F238E27FC236}">
                  <a16:creationId xmlns:a16="http://schemas.microsoft.com/office/drawing/2014/main" id="{FDF4064E-3A6E-4F17-B3EB-DC2A789343D6}"/>
                </a:ext>
              </a:extLst>
            </p:cNvPr>
            <p:cNvSpPr txBox="1"/>
            <p:nvPr/>
          </p:nvSpPr>
          <p:spPr>
            <a:xfrm>
              <a:off x="1411347" y="1555971"/>
              <a:ext cx="376156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a:solidFill>
                    <a:schemeClr val="tx1"/>
                  </a:solidFill>
                  <a:latin typeface="Arial" panose="020B0604020202020204" pitchFamily="34" charset="0"/>
                  <a:cs typeface="Arial" panose="020B0604020202020204" pitchFamily="34" charset="0"/>
                </a:rPr>
                <a:t>hash(</a:t>
              </a:r>
              <a:r>
                <a:rPr lang="en-US" sz="1800" err="1">
                  <a:solidFill>
                    <a:schemeClr val="tx1"/>
                  </a:solidFill>
                  <a:latin typeface="Arial" panose="020B0604020202020204" pitchFamily="34" charset="0"/>
                  <a:cs typeface="Arial" panose="020B0604020202020204" pitchFamily="34" charset="0"/>
                </a:rPr>
                <a:t>OrderId</a:t>
              </a:r>
              <a:r>
                <a:rPr lang="en-US" sz="1800">
                  <a:solidFill>
                    <a:schemeClr val="tx1"/>
                  </a:solidFill>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905A34D9-384F-4AC2-B043-2F1D799DD397}"/>
                </a:ext>
              </a:extLst>
            </p:cNvPr>
            <p:cNvGrpSpPr/>
            <p:nvPr/>
          </p:nvGrpSpPr>
          <p:grpSpPr>
            <a:xfrm>
              <a:off x="817496" y="2575221"/>
              <a:ext cx="835764" cy="1951277"/>
              <a:chOff x="1966392" y="3233909"/>
              <a:chExt cx="1674952" cy="2985091"/>
            </a:xfrm>
          </p:grpSpPr>
          <p:grpSp>
            <p:nvGrpSpPr>
              <p:cNvPr id="17" name="Group 16">
                <a:extLst>
                  <a:ext uri="{FF2B5EF4-FFF2-40B4-BE49-F238E27FC236}">
                    <a16:creationId xmlns:a16="http://schemas.microsoft.com/office/drawing/2014/main" id="{3206E75A-A68A-4604-B4DF-B62C7B862931}"/>
                  </a:ext>
                </a:extLst>
              </p:cNvPr>
              <p:cNvGrpSpPr/>
              <p:nvPr/>
            </p:nvGrpSpPr>
            <p:grpSpPr>
              <a:xfrm>
                <a:off x="2143610" y="4101695"/>
                <a:ext cx="1159601" cy="580317"/>
                <a:chOff x="7919988" y="2744429"/>
                <a:chExt cx="1159601" cy="580317"/>
              </a:xfrm>
              <a:solidFill>
                <a:schemeClr val="bg1">
                  <a:lumMod val="95000"/>
                </a:schemeClr>
              </a:solidFill>
            </p:grpSpPr>
            <p:sp>
              <p:nvSpPr>
                <p:cNvPr id="37" name="Rectangle 36">
                  <a:extLst>
                    <a:ext uri="{FF2B5EF4-FFF2-40B4-BE49-F238E27FC236}">
                      <a16:creationId xmlns:a16="http://schemas.microsoft.com/office/drawing/2014/main" id="{D21CAD8B-C1C7-4973-A904-739D6EE18CF2}"/>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8" name="Rectangle 37">
                  <a:extLst>
                    <a:ext uri="{FF2B5EF4-FFF2-40B4-BE49-F238E27FC236}">
                      <a16:creationId xmlns:a16="http://schemas.microsoft.com/office/drawing/2014/main" id="{46477346-6373-437F-9D89-E34513FBD42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9" name="Rectangle 38">
                  <a:extLst>
                    <a:ext uri="{FF2B5EF4-FFF2-40B4-BE49-F238E27FC236}">
                      <a16:creationId xmlns:a16="http://schemas.microsoft.com/office/drawing/2014/main" id="{8AF02377-1278-4DD4-898B-BEE0EAC0797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6B46E9E8-8919-436E-81B0-3BB5C375C00F}"/>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EE94A7D1-EB94-4158-A177-100A5E021307}"/>
                  </a:ext>
                </a:extLst>
              </p:cNvPr>
              <p:cNvGrpSpPr/>
              <p:nvPr/>
            </p:nvGrpSpPr>
            <p:grpSpPr>
              <a:xfrm>
                <a:off x="2389347" y="3419793"/>
                <a:ext cx="745007" cy="417453"/>
                <a:chOff x="1275510" y="6072184"/>
                <a:chExt cx="508602" cy="456278"/>
              </a:xfrm>
            </p:grpSpPr>
            <p:grpSp>
              <p:nvGrpSpPr>
                <p:cNvPr id="25" name="Group 24">
                  <a:extLst>
                    <a:ext uri="{FF2B5EF4-FFF2-40B4-BE49-F238E27FC236}">
                      <a16:creationId xmlns:a16="http://schemas.microsoft.com/office/drawing/2014/main" id="{5E7FB207-93C4-47B9-A741-C179D121F893}"/>
                    </a:ext>
                  </a:extLst>
                </p:cNvPr>
                <p:cNvGrpSpPr/>
                <p:nvPr/>
              </p:nvGrpSpPr>
              <p:grpSpPr>
                <a:xfrm>
                  <a:off x="1275510" y="6224570"/>
                  <a:ext cx="508602" cy="151498"/>
                  <a:chOff x="551886" y="4945335"/>
                  <a:chExt cx="508602" cy="151498"/>
                </a:xfrm>
              </p:grpSpPr>
              <p:sp>
                <p:nvSpPr>
                  <p:cNvPr id="34" name="Rectangle 33">
                    <a:extLst>
                      <a:ext uri="{FF2B5EF4-FFF2-40B4-BE49-F238E27FC236}">
                        <a16:creationId xmlns:a16="http://schemas.microsoft.com/office/drawing/2014/main" id="{EF4D2A1C-60B6-4874-A176-2C027C8A3EE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5" name="Oval 34">
                    <a:extLst>
                      <a:ext uri="{FF2B5EF4-FFF2-40B4-BE49-F238E27FC236}">
                        <a16:creationId xmlns:a16="http://schemas.microsoft.com/office/drawing/2014/main" id="{921991BE-3C85-4AC6-80DB-3DD7E7277F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1AEF2AF4-C1F4-428A-940E-0D16D68A74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E39849E-DBD5-4714-960F-B66A229F1919}"/>
                    </a:ext>
                  </a:extLst>
                </p:cNvPr>
                <p:cNvGrpSpPr/>
                <p:nvPr/>
              </p:nvGrpSpPr>
              <p:grpSpPr>
                <a:xfrm>
                  <a:off x="1275510" y="6376964"/>
                  <a:ext cx="508602" cy="151498"/>
                  <a:chOff x="551886" y="4945335"/>
                  <a:chExt cx="508602" cy="151498"/>
                </a:xfrm>
              </p:grpSpPr>
              <p:sp>
                <p:nvSpPr>
                  <p:cNvPr id="31" name="Rectangle 30">
                    <a:extLst>
                      <a:ext uri="{FF2B5EF4-FFF2-40B4-BE49-F238E27FC236}">
                        <a16:creationId xmlns:a16="http://schemas.microsoft.com/office/drawing/2014/main" id="{E5DA115C-1F6C-40C5-BF6F-D676BE1604DD}"/>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2" name="Oval 31">
                    <a:extLst>
                      <a:ext uri="{FF2B5EF4-FFF2-40B4-BE49-F238E27FC236}">
                        <a16:creationId xmlns:a16="http://schemas.microsoft.com/office/drawing/2014/main" id="{0FF9997C-CB18-49EF-BE64-9AF6DA393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E6F4D844-DB82-4AAE-9CC8-89EBB9E9D8D0}"/>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44654BF-9B39-4408-B5B5-011644AC9A39}"/>
                    </a:ext>
                  </a:extLst>
                </p:cNvPr>
                <p:cNvGrpSpPr/>
                <p:nvPr/>
              </p:nvGrpSpPr>
              <p:grpSpPr>
                <a:xfrm>
                  <a:off x="1275510" y="6072184"/>
                  <a:ext cx="508602" cy="151498"/>
                  <a:chOff x="551886" y="4945335"/>
                  <a:chExt cx="508602" cy="151498"/>
                </a:xfrm>
              </p:grpSpPr>
              <p:sp>
                <p:nvSpPr>
                  <p:cNvPr id="28" name="Rectangle 27">
                    <a:extLst>
                      <a:ext uri="{FF2B5EF4-FFF2-40B4-BE49-F238E27FC236}">
                        <a16:creationId xmlns:a16="http://schemas.microsoft.com/office/drawing/2014/main" id="{C5058C4A-CF50-4C19-94CA-7A28645B159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685721EC-6B67-4141-A01C-A183D58182F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BB7BE65C-56FE-444F-BF4B-AE46FB681B8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 name="Rectangle 19">
                <a:extLst>
                  <a:ext uri="{FF2B5EF4-FFF2-40B4-BE49-F238E27FC236}">
                    <a16:creationId xmlns:a16="http://schemas.microsoft.com/office/drawing/2014/main" id="{5F6D3ECE-3E88-4DB4-9B5F-ADECEEFD9295}"/>
                  </a:ext>
                </a:extLst>
              </p:cNvPr>
              <p:cNvSpPr/>
              <p:nvPr/>
            </p:nvSpPr>
            <p:spPr bwMode="auto">
              <a:xfrm>
                <a:off x="1966392" y="3233909"/>
                <a:ext cx="1674952"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8528CB10-40E4-499D-8BC3-271CD5DB575E}"/>
                  </a:ext>
                </a:extLst>
              </p:cNvPr>
              <p:cNvGrpSpPr/>
              <p:nvPr/>
            </p:nvGrpSpPr>
            <p:grpSpPr>
              <a:xfrm>
                <a:off x="2113090" y="5352625"/>
                <a:ext cx="1159601" cy="580317"/>
                <a:chOff x="7919988" y="2744429"/>
                <a:chExt cx="1159601" cy="580317"/>
              </a:xfrm>
              <a:solidFill>
                <a:schemeClr val="bg1">
                  <a:lumMod val="95000"/>
                </a:schemeClr>
              </a:solidFill>
            </p:grpSpPr>
            <p:sp>
              <p:nvSpPr>
                <p:cNvPr id="22" name="Rectangle 21">
                  <a:extLst>
                    <a:ext uri="{FF2B5EF4-FFF2-40B4-BE49-F238E27FC236}">
                      <a16:creationId xmlns:a16="http://schemas.microsoft.com/office/drawing/2014/main" id="{65EA6203-4AEA-49EC-A3F2-04CA316DE77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3" name="Rectangle 22">
                  <a:extLst>
                    <a:ext uri="{FF2B5EF4-FFF2-40B4-BE49-F238E27FC236}">
                      <a16:creationId xmlns:a16="http://schemas.microsoft.com/office/drawing/2014/main" id="{0F304525-3A2E-46B8-8898-B9F72B8B8C1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4" name="Rectangle 23">
                  <a:extLst>
                    <a:ext uri="{FF2B5EF4-FFF2-40B4-BE49-F238E27FC236}">
                      <a16:creationId xmlns:a16="http://schemas.microsoft.com/office/drawing/2014/main" id="{66001342-614E-4F73-8730-A0FE7304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cxnSp>
          <p:nvCxnSpPr>
            <p:cNvPr id="41" name="Straight Arrow Connector 40">
              <a:extLst>
                <a:ext uri="{FF2B5EF4-FFF2-40B4-BE49-F238E27FC236}">
                  <a16:creationId xmlns:a16="http://schemas.microsoft.com/office/drawing/2014/main" id="{5E9278AD-2F12-4934-AEA2-1C8EC6387CC4}"/>
                </a:ext>
              </a:extLst>
            </p:cNvPr>
            <p:cNvCxnSpPr>
              <a:cxnSpLocks/>
              <a:stCxn id="14" idx="2"/>
              <a:endCxn id="20" idx="0"/>
            </p:cNvCxnSpPr>
            <p:nvPr/>
          </p:nvCxnSpPr>
          <p:spPr>
            <a:xfrm flipH="1">
              <a:off x="1235378" y="2183836"/>
              <a:ext cx="2056753" cy="3913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325468-8077-48D7-AFB4-341C1F909F43}"/>
                </a:ext>
              </a:extLst>
            </p:cNvPr>
            <p:cNvCxnSpPr>
              <a:cxnSpLocks/>
              <a:stCxn id="14" idx="2"/>
              <a:endCxn id="48" idx="0"/>
            </p:cNvCxnSpPr>
            <p:nvPr/>
          </p:nvCxnSpPr>
          <p:spPr>
            <a:xfrm flipH="1">
              <a:off x="3063815" y="2183836"/>
              <a:ext cx="228316" cy="426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DA769B-B071-4B81-9BED-67D04751F51B}"/>
                </a:ext>
              </a:extLst>
            </p:cNvPr>
            <p:cNvCxnSpPr>
              <a:cxnSpLocks/>
              <a:stCxn id="14" idx="2"/>
              <a:endCxn id="72" idx="0"/>
            </p:cNvCxnSpPr>
            <p:nvPr/>
          </p:nvCxnSpPr>
          <p:spPr>
            <a:xfrm>
              <a:off x="3292131" y="2183836"/>
              <a:ext cx="1500221" cy="4572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4150AE8-5891-4BD2-8827-1DCE8115B5C0}"/>
                </a:ext>
              </a:extLst>
            </p:cNvPr>
            <p:cNvGrpSpPr/>
            <p:nvPr/>
          </p:nvGrpSpPr>
          <p:grpSpPr>
            <a:xfrm>
              <a:off x="2645933" y="2609969"/>
              <a:ext cx="835764" cy="1951277"/>
              <a:chOff x="1966391" y="3233909"/>
              <a:chExt cx="1674951" cy="2985091"/>
            </a:xfrm>
          </p:grpSpPr>
          <p:grpSp>
            <p:nvGrpSpPr>
              <p:cNvPr id="45" name="Group 44">
                <a:extLst>
                  <a:ext uri="{FF2B5EF4-FFF2-40B4-BE49-F238E27FC236}">
                    <a16:creationId xmlns:a16="http://schemas.microsoft.com/office/drawing/2014/main" id="{A40CE9F9-9739-4D31-87AA-C74A08A77B55}"/>
                  </a:ext>
                </a:extLst>
              </p:cNvPr>
              <p:cNvGrpSpPr/>
              <p:nvPr/>
            </p:nvGrpSpPr>
            <p:grpSpPr>
              <a:xfrm>
                <a:off x="2143610" y="4101695"/>
                <a:ext cx="1159601" cy="580317"/>
                <a:chOff x="7919988" y="2744429"/>
                <a:chExt cx="1159601" cy="580317"/>
              </a:xfrm>
              <a:solidFill>
                <a:schemeClr val="bg1">
                  <a:lumMod val="95000"/>
                </a:schemeClr>
              </a:solidFill>
            </p:grpSpPr>
            <p:sp>
              <p:nvSpPr>
                <p:cNvPr id="65" name="Rectangle 64">
                  <a:extLst>
                    <a:ext uri="{FF2B5EF4-FFF2-40B4-BE49-F238E27FC236}">
                      <a16:creationId xmlns:a16="http://schemas.microsoft.com/office/drawing/2014/main" id="{C7DD4609-4A43-412C-A9E8-7ABB586A57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6" name="Rectangle 65">
                  <a:extLst>
                    <a:ext uri="{FF2B5EF4-FFF2-40B4-BE49-F238E27FC236}">
                      <a16:creationId xmlns:a16="http://schemas.microsoft.com/office/drawing/2014/main" id="{1D01ABED-F706-49D0-9088-0F1951E46E9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7" name="Rectangle 66">
                  <a:extLst>
                    <a:ext uri="{FF2B5EF4-FFF2-40B4-BE49-F238E27FC236}">
                      <a16:creationId xmlns:a16="http://schemas.microsoft.com/office/drawing/2014/main" id="{3217E341-99F4-448D-9FAA-96D5D8C24D2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579EBDE-DFAF-4D23-B8F3-1132BB575541}"/>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93D3F642-C5F8-4571-9986-3FA0326A3689}"/>
                  </a:ext>
                </a:extLst>
              </p:cNvPr>
              <p:cNvGrpSpPr/>
              <p:nvPr/>
            </p:nvGrpSpPr>
            <p:grpSpPr>
              <a:xfrm>
                <a:off x="2389347" y="3419793"/>
                <a:ext cx="745007" cy="417453"/>
                <a:chOff x="1275510" y="6072184"/>
                <a:chExt cx="508602" cy="456278"/>
              </a:xfrm>
            </p:grpSpPr>
            <p:grpSp>
              <p:nvGrpSpPr>
                <p:cNvPr id="53" name="Group 52">
                  <a:extLst>
                    <a:ext uri="{FF2B5EF4-FFF2-40B4-BE49-F238E27FC236}">
                      <a16:creationId xmlns:a16="http://schemas.microsoft.com/office/drawing/2014/main" id="{6CA5556E-0766-4D1E-ABB4-33D0F071811A}"/>
                    </a:ext>
                  </a:extLst>
                </p:cNvPr>
                <p:cNvGrpSpPr/>
                <p:nvPr/>
              </p:nvGrpSpPr>
              <p:grpSpPr>
                <a:xfrm>
                  <a:off x="1275510" y="6224570"/>
                  <a:ext cx="508602" cy="151498"/>
                  <a:chOff x="551886" y="4945335"/>
                  <a:chExt cx="508602" cy="151498"/>
                </a:xfrm>
              </p:grpSpPr>
              <p:sp>
                <p:nvSpPr>
                  <p:cNvPr id="62" name="Rectangle 61">
                    <a:extLst>
                      <a:ext uri="{FF2B5EF4-FFF2-40B4-BE49-F238E27FC236}">
                        <a16:creationId xmlns:a16="http://schemas.microsoft.com/office/drawing/2014/main" id="{5634AA49-F90A-42FA-9F41-E060FE0D156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C9F78FDA-566B-415D-9F8E-39E5573C997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96277911-09A9-45D4-A822-A0E32CF8B97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AB69325-8396-4F1D-A322-93287CCA27F7}"/>
                    </a:ext>
                  </a:extLst>
                </p:cNvPr>
                <p:cNvGrpSpPr/>
                <p:nvPr/>
              </p:nvGrpSpPr>
              <p:grpSpPr>
                <a:xfrm>
                  <a:off x="1275510" y="6376964"/>
                  <a:ext cx="508602" cy="151498"/>
                  <a:chOff x="551886" y="4945335"/>
                  <a:chExt cx="508602" cy="151498"/>
                </a:xfrm>
              </p:grpSpPr>
              <p:sp>
                <p:nvSpPr>
                  <p:cNvPr id="59" name="Rectangle 58">
                    <a:extLst>
                      <a:ext uri="{FF2B5EF4-FFF2-40B4-BE49-F238E27FC236}">
                        <a16:creationId xmlns:a16="http://schemas.microsoft.com/office/drawing/2014/main" id="{F1B18789-58C7-4ED3-A8F8-DE18AB10E58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0" name="Oval 59">
                    <a:extLst>
                      <a:ext uri="{FF2B5EF4-FFF2-40B4-BE49-F238E27FC236}">
                        <a16:creationId xmlns:a16="http://schemas.microsoft.com/office/drawing/2014/main" id="{9C173FCF-0848-4FE7-AD97-9EF54818001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869A2498-4CAD-4B4D-A30F-65FEC635F4E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14BD19A-BB55-4E48-B294-0A565895E9B6}"/>
                    </a:ext>
                  </a:extLst>
                </p:cNvPr>
                <p:cNvGrpSpPr/>
                <p:nvPr/>
              </p:nvGrpSpPr>
              <p:grpSpPr>
                <a:xfrm>
                  <a:off x="1275510" y="6072184"/>
                  <a:ext cx="508602" cy="151498"/>
                  <a:chOff x="551886" y="4945335"/>
                  <a:chExt cx="508602" cy="151498"/>
                </a:xfrm>
              </p:grpSpPr>
              <p:sp>
                <p:nvSpPr>
                  <p:cNvPr id="56" name="Rectangle 55">
                    <a:extLst>
                      <a:ext uri="{FF2B5EF4-FFF2-40B4-BE49-F238E27FC236}">
                        <a16:creationId xmlns:a16="http://schemas.microsoft.com/office/drawing/2014/main" id="{E8D8CE43-0FE9-45B8-930D-BDDDFA28CC0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4FBEB949-82DC-4F46-88D0-734CAD7C96F2}"/>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6C9AEC61-C26F-43E8-82B8-07E3D3A36ED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8" name="Rectangle 47">
                <a:extLst>
                  <a:ext uri="{FF2B5EF4-FFF2-40B4-BE49-F238E27FC236}">
                    <a16:creationId xmlns:a16="http://schemas.microsoft.com/office/drawing/2014/main" id="{236FE55A-3D52-4C4F-A08E-BF6BF99DAE1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26A7C05B-7A20-4546-B266-A4C9F2089A42}"/>
                  </a:ext>
                </a:extLst>
              </p:cNvPr>
              <p:cNvGrpSpPr/>
              <p:nvPr/>
            </p:nvGrpSpPr>
            <p:grpSpPr>
              <a:xfrm>
                <a:off x="2113090" y="5352625"/>
                <a:ext cx="1159601" cy="580317"/>
                <a:chOff x="7919988" y="2744429"/>
                <a:chExt cx="1159601" cy="580317"/>
              </a:xfrm>
              <a:solidFill>
                <a:schemeClr val="bg1">
                  <a:lumMod val="95000"/>
                </a:schemeClr>
              </a:solidFill>
            </p:grpSpPr>
            <p:sp>
              <p:nvSpPr>
                <p:cNvPr id="50" name="Rectangle 49">
                  <a:extLst>
                    <a:ext uri="{FF2B5EF4-FFF2-40B4-BE49-F238E27FC236}">
                      <a16:creationId xmlns:a16="http://schemas.microsoft.com/office/drawing/2014/main" id="{819F5350-9E9B-477D-ABDE-C916876B1F8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1" name="Rectangle 50">
                  <a:extLst>
                    <a:ext uri="{FF2B5EF4-FFF2-40B4-BE49-F238E27FC236}">
                      <a16:creationId xmlns:a16="http://schemas.microsoft.com/office/drawing/2014/main" id="{905DB6B5-D4B8-4307-904B-38171B03F28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2" name="Rectangle 51">
                  <a:extLst>
                    <a:ext uri="{FF2B5EF4-FFF2-40B4-BE49-F238E27FC236}">
                      <a16:creationId xmlns:a16="http://schemas.microsoft.com/office/drawing/2014/main" id="{72C718FB-E5C9-4D1B-A901-809D06B622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grpSp>
          <p:nvGrpSpPr>
            <p:cNvPr id="68" name="Group 67">
              <a:extLst>
                <a:ext uri="{FF2B5EF4-FFF2-40B4-BE49-F238E27FC236}">
                  <a16:creationId xmlns:a16="http://schemas.microsoft.com/office/drawing/2014/main" id="{33889BB7-4F4F-41D8-AE5B-C1CD2A9C2C67}"/>
                </a:ext>
              </a:extLst>
            </p:cNvPr>
            <p:cNvGrpSpPr/>
            <p:nvPr/>
          </p:nvGrpSpPr>
          <p:grpSpPr>
            <a:xfrm>
              <a:off x="4374470" y="2641046"/>
              <a:ext cx="835764" cy="1951277"/>
              <a:chOff x="1966391" y="3233909"/>
              <a:chExt cx="1674951" cy="2985091"/>
            </a:xfrm>
          </p:grpSpPr>
          <p:grpSp>
            <p:nvGrpSpPr>
              <p:cNvPr id="69" name="Group 68">
                <a:extLst>
                  <a:ext uri="{FF2B5EF4-FFF2-40B4-BE49-F238E27FC236}">
                    <a16:creationId xmlns:a16="http://schemas.microsoft.com/office/drawing/2014/main" id="{72721D0B-0726-4378-B98F-37FCC66FA519}"/>
                  </a:ext>
                </a:extLst>
              </p:cNvPr>
              <p:cNvGrpSpPr/>
              <p:nvPr/>
            </p:nvGrpSpPr>
            <p:grpSpPr>
              <a:xfrm>
                <a:off x="2143610" y="4101695"/>
                <a:ext cx="1159601" cy="580317"/>
                <a:chOff x="7919988" y="2744429"/>
                <a:chExt cx="1159601" cy="580317"/>
              </a:xfrm>
              <a:solidFill>
                <a:schemeClr val="bg1">
                  <a:lumMod val="95000"/>
                </a:schemeClr>
              </a:solidFill>
            </p:grpSpPr>
            <p:sp>
              <p:nvSpPr>
                <p:cNvPr id="89" name="Rectangle 88">
                  <a:extLst>
                    <a:ext uri="{FF2B5EF4-FFF2-40B4-BE49-F238E27FC236}">
                      <a16:creationId xmlns:a16="http://schemas.microsoft.com/office/drawing/2014/main" id="{13D5A984-10D9-4222-BC4F-5E76E512C399}"/>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0" name="Rectangle 89">
                  <a:extLst>
                    <a:ext uri="{FF2B5EF4-FFF2-40B4-BE49-F238E27FC236}">
                      <a16:creationId xmlns:a16="http://schemas.microsoft.com/office/drawing/2014/main" id="{180A94A6-FB26-4C17-B308-403B589C9C8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BD0A5FDB-B225-413E-A722-514139DA5C48}"/>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70" name="Rectangle 69">
                <a:extLst>
                  <a:ext uri="{FF2B5EF4-FFF2-40B4-BE49-F238E27FC236}">
                    <a16:creationId xmlns:a16="http://schemas.microsoft.com/office/drawing/2014/main" id="{7BFD5BCA-BEE2-4BBE-86F8-7ACBBBCC357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1" name="Group 70">
                <a:extLst>
                  <a:ext uri="{FF2B5EF4-FFF2-40B4-BE49-F238E27FC236}">
                    <a16:creationId xmlns:a16="http://schemas.microsoft.com/office/drawing/2014/main" id="{240FEA8E-DE3C-4B06-BEED-2BE37EBF6381}"/>
                  </a:ext>
                </a:extLst>
              </p:cNvPr>
              <p:cNvGrpSpPr/>
              <p:nvPr/>
            </p:nvGrpSpPr>
            <p:grpSpPr>
              <a:xfrm>
                <a:off x="2389347" y="3419793"/>
                <a:ext cx="745007" cy="417453"/>
                <a:chOff x="1275510" y="6072184"/>
                <a:chExt cx="508602" cy="456278"/>
              </a:xfrm>
            </p:grpSpPr>
            <p:grpSp>
              <p:nvGrpSpPr>
                <p:cNvPr id="77" name="Group 76">
                  <a:extLst>
                    <a:ext uri="{FF2B5EF4-FFF2-40B4-BE49-F238E27FC236}">
                      <a16:creationId xmlns:a16="http://schemas.microsoft.com/office/drawing/2014/main" id="{6B50902C-093B-4C5A-A814-CE8CC99D529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4F2600C2-2FBF-43A8-8A04-2A30C05A6E7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C1FE0BF-25C4-45D9-BF4D-DC03ADA1B74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CA94B769-1D67-4FFD-82E8-EB3B8B8F8543}"/>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5A4973A-61A8-4D6F-8079-B031E796C12E}"/>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EAE59AC6-FB3E-4DAB-88BF-0529EDD52C3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3B4FF09D-7202-4F9D-8E83-DE7ACFE0833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04B8E13D-AB33-4E8D-8148-C7833B14523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047E357-946B-445F-BF41-6B4D43E98A31}"/>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FF8020A8-8E02-47A5-B311-379D30CF6B3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BC9F8214-5DE3-4997-9F38-F1BAC6410A9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39D39EDF-6384-4B2E-A0EF-31EF28D4946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EF28E95D-86AF-4028-B34F-67516EB3F833}"/>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F0B07F2D-AAFA-4762-A2E5-00A122CEFBA7}"/>
                  </a:ext>
                </a:extLst>
              </p:cNvPr>
              <p:cNvGrpSpPr/>
              <p:nvPr/>
            </p:nvGrpSpPr>
            <p:grpSpPr>
              <a:xfrm>
                <a:off x="2113090" y="5352625"/>
                <a:ext cx="1159601" cy="580317"/>
                <a:chOff x="7919988" y="2744429"/>
                <a:chExt cx="1159601" cy="580317"/>
              </a:xfrm>
              <a:solidFill>
                <a:schemeClr val="bg1">
                  <a:lumMod val="95000"/>
                </a:schemeClr>
              </a:solidFill>
            </p:grpSpPr>
            <p:sp>
              <p:nvSpPr>
                <p:cNvPr id="74" name="Rectangle 73">
                  <a:extLst>
                    <a:ext uri="{FF2B5EF4-FFF2-40B4-BE49-F238E27FC236}">
                      <a16:creationId xmlns:a16="http://schemas.microsoft.com/office/drawing/2014/main" id="{A527711A-C037-44C5-A8FF-5FCE1BC5D79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A13E406F-AFA7-458A-9CDF-B84F27B00C5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6" name="Rectangle 75">
                  <a:extLst>
                    <a:ext uri="{FF2B5EF4-FFF2-40B4-BE49-F238E27FC236}">
                      <a16:creationId xmlns:a16="http://schemas.microsoft.com/office/drawing/2014/main" id="{40B17AD3-EF21-486C-8543-833C8B8F8F6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sp>
          <p:nvSpPr>
            <p:cNvPr id="93" name="Oval 92">
              <a:extLst>
                <a:ext uri="{FF2B5EF4-FFF2-40B4-BE49-F238E27FC236}">
                  <a16:creationId xmlns:a16="http://schemas.microsoft.com/office/drawing/2014/main" id="{10856920-18C7-49CA-802F-3919B17B4024}"/>
                </a:ext>
              </a:extLst>
            </p:cNvPr>
            <p:cNvSpPr/>
            <p:nvPr/>
          </p:nvSpPr>
          <p:spPr bwMode="auto">
            <a:xfrm>
              <a:off x="546264" y="2214007"/>
              <a:ext cx="1382583" cy="2743200"/>
            </a:xfrm>
            <a:prstGeom prst="ellipse">
              <a:avLst/>
            </a:prstGeom>
            <a:noFill/>
            <a:ln w="7302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00405A85-9543-4488-992F-99B5972F449A}"/>
                </a:ext>
              </a:extLst>
            </p:cNvPr>
            <p:cNvSpPr/>
            <p:nvPr/>
          </p:nvSpPr>
          <p:spPr bwMode="auto">
            <a:xfrm>
              <a:off x="780019" y="2993110"/>
              <a:ext cx="825189" cy="704273"/>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5" name="Content Placeholder 4" descr="A screenshot of a cell phone&#10;&#10;Description automatically generated">
            <a:extLst>
              <a:ext uri="{FF2B5EF4-FFF2-40B4-BE49-F238E27FC236}">
                <a16:creationId xmlns:a16="http://schemas.microsoft.com/office/drawing/2014/main" id="{1331CECD-F2B9-46E7-9947-E26494BF7D7B}"/>
              </a:ext>
            </a:extLst>
          </p:cNvPr>
          <p:cNvPicPr>
            <a:picLocks noChangeAspect="1"/>
          </p:cNvPicPr>
          <p:nvPr/>
        </p:nvPicPr>
        <p:blipFill>
          <a:blip r:embed="rId2"/>
          <a:stretch>
            <a:fillRect/>
          </a:stretch>
        </p:blipFill>
        <p:spPr>
          <a:xfrm>
            <a:off x="5660033" y="2569313"/>
            <a:ext cx="6218969" cy="1237530"/>
          </a:xfrm>
          <a:prstGeom prst="rect">
            <a:avLst/>
          </a:prstGeom>
        </p:spPr>
      </p:pic>
    </p:spTree>
    <p:extLst>
      <p:ext uri="{BB962C8B-B14F-4D97-AF65-F5344CB8AC3E}">
        <p14:creationId xmlns:p14="http://schemas.microsoft.com/office/powerpoint/2010/main" val="35280529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sp>
        <p:nvSpPr>
          <p:cNvPr id="4" name="TextBox 3">
            <a:extLst>
              <a:ext uri="{FF2B5EF4-FFF2-40B4-BE49-F238E27FC236}">
                <a16:creationId xmlns:a16="http://schemas.microsoft.com/office/drawing/2014/main" id="{6B9DCA0A-43B1-4E83-8D9D-C3B6DA505632}"/>
              </a:ext>
            </a:extLst>
          </p:cNvPr>
          <p:cNvSpPr txBox="1"/>
          <p:nvPr/>
        </p:nvSpPr>
        <p:spPr>
          <a:xfrm>
            <a:off x="47708" y="3152001"/>
            <a:ext cx="12096584" cy="553998"/>
          </a:xfrm>
          <a:prstGeom prst="rect">
            <a:avLst/>
          </a:prstGeom>
          <a:noFill/>
        </p:spPr>
        <p:txBody>
          <a:bodyPr wrap="square" lIns="0" tIns="0" rIns="0" bIns="0" rtlCol="0">
            <a:spAutoFit/>
          </a:bodyPr>
          <a:lstStyle/>
          <a:p>
            <a:pPr algn="ctr"/>
            <a:r>
              <a:rPr lang="en-US" sz="3600">
                <a:solidFill>
                  <a:schemeClr val="accent1"/>
                </a:solidFill>
              </a:rPr>
              <a:t>Scenario: There is an outage within a microservice</a:t>
            </a:r>
          </a:p>
        </p:txBody>
      </p:sp>
    </p:spTree>
    <p:extLst>
      <p:ext uri="{BB962C8B-B14F-4D97-AF65-F5344CB8AC3E}">
        <p14:creationId xmlns:p14="http://schemas.microsoft.com/office/powerpoint/2010/main" val="444802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grpSp>
        <p:nvGrpSpPr>
          <p:cNvPr id="10" name="Group 9">
            <a:extLst>
              <a:ext uri="{FF2B5EF4-FFF2-40B4-BE49-F238E27FC236}">
                <a16:creationId xmlns:a16="http://schemas.microsoft.com/office/drawing/2014/main" id="{33A8BB34-4454-45E6-B351-49F9E82E0A15}"/>
              </a:ext>
            </a:extLst>
          </p:cNvPr>
          <p:cNvGrpSpPr/>
          <p:nvPr/>
        </p:nvGrpSpPr>
        <p:grpSpPr>
          <a:xfrm>
            <a:off x="2464765" y="2549961"/>
            <a:ext cx="7165905" cy="2269279"/>
            <a:chOff x="1674604" y="2690999"/>
            <a:chExt cx="7165905" cy="2269279"/>
          </a:xfrm>
        </p:grpSpPr>
        <p:sp>
          <p:nvSpPr>
            <p:cNvPr id="11" name="Rectangle 10">
              <a:extLst>
                <a:ext uri="{FF2B5EF4-FFF2-40B4-BE49-F238E27FC236}">
                  <a16:creationId xmlns:a16="http://schemas.microsoft.com/office/drawing/2014/main" id="{7897D0B5-04F5-45DD-8EB9-5BF26A8FC3D3}"/>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2" name="Rectangle 11">
              <a:extLst>
                <a:ext uri="{FF2B5EF4-FFF2-40B4-BE49-F238E27FC236}">
                  <a16:creationId xmlns:a16="http://schemas.microsoft.com/office/drawing/2014/main" id="{4C4FDA28-F472-4635-8FB5-6FA35B56C915}"/>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3" name="Rectangle 12">
              <a:extLst>
                <a:ext uri="{FF2B5EF4-FFF2-40B4-BE49-F238E27FC236}">
                  <a16:creationId xmlns:a16="http://schemas.microsoft.com/office/drawing/2014/main" id="{EAA14635-5404-4358-9850-6FDC50399151}"/>
                </a:ext>
              </a:extLst>
            </p:cNvPr>
            <p:cNvSpPr/>
            <p:nvPr/>
          </p:nvSpPr>
          <p:spPr bwMode="auto">
            <a:xfrm>
              <a:off x="5487708" y="3548640"/>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4" name="Rectangle 13">
              <a:extLst>
                <a:ext uri="{FF2B5EF4-FFF2-40B4-BE49-F238E27FC236}">
                  <a16:creationId xmlns:a16="http://schemas.microsoft.com/office/drawing/2014/main" id="{41E467F0-1093-47F2-A69F-12AB070E7D05}"/>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5" name="Straight Arrow Connector 14">
              <a:extLst>
                <a:ext uri="{FF2B5EF4-FFF2-40B4-BE49-F238E27FC236}">
                  <a16:creationId xmlns:a16="http://schemas.microsoft.com/office/drawing/2014/main" id="{6FBE9A26-6F08-4BB5-8653-C90900F591E8}"/>
                </a:ext>
              </a:extLst>
            </p:cNvPr>
            <p:cNvCxnSpPr>
              <a:cxnSpLocks/>
              <a:endCxn id="12"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A0887C-990F-4E63-BEE2-1A0764457983}"/>
                </a:ext>
              </a:extLst>
            </p:cNvPr>
            <p:cNvCxnSpPr>
              <a:cxnSpLocks/>
              <a:stCxn id="11" idx="3"/>
              <a:endCxn id="13"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F33-FCFF-4DCF-8C4B-1429A81AE78E}"/>
                </a:ext>
              </a:extLst>
            </p:cNvPr>
            <p:cNvCxnSpPr>
              <a:cxnSpLocks/>
              <a:endCxn id="14"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86825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grpSp>
        <p:nvGrpSpPr>
          <p:cNvPr id="4" name="Group 3">
            <a:extLst>
              <a:ext uri="{FF2B5EF4-FFF2-40B4-BE49-F238E27FC236}">
                <a16:creationId xmlns:a16="http://schemas.microsoft.com/office/drawing/2014/main" id="{098CDD6A-3FC8-4E6F-A696-ABA117CC1391}"/>
              </a:ext>
            </a:extLst>
          </p:cNvPr>
          <p:cNvGrpSpPr/>
          <p:nvPr/>
        </p:nvGrpSpPr>
        <p:grpSpPr>
          <a:xfrm>
            <a:off x="2464765" y="2549961"/>
            <a:ext cx="7926596" cy="2269279"/>
            <a:chOff x="2464765" y="2549961"/>
            <a:chExt cx="7926596" cy="2269279"/>
          </a:xfrm>
        </p:grpSpPr>
        <p:grpSp>
          <p:nvGrpSpPr>
            <p:cNvPr id="10" name="Group 9">
              <a:extLst>
                <a:ext uri="{FF2B5EF4-FFF2-40B4-BE49-F238E27FC236}">
                  <a16:creationId xmlns:a16="http://schemas.microsoft.com/office/drawing/2014/main" id="{1AB3FC94-9CA1-4C73-8C33-1A0BE8FD2E83}"/>
                </a:ext>
              </a:extLst>
            </p:cNvPr>
            <p:cNvGrpSpPr/>
            <p:nvPr/>
          </p:nvGrpSpPr>
          <p:grpSpPr>
            <a:xfrm>
              <a:off x="2464765" y="2549961"/>
              <a:ext cx="7165905" cy="2269279"/>
              <a:chOff x="1674604" y="2690999"/>
              <a:chExt cx="7165905" cy="2269279"/>
            </a:xfrm>
          </p:grpSpPr>
          <p:sp>
            <p:nvSpPr>
              <p:cNvPr id="11" name="Rectangle 10">
                <a:extLst>
                  <a:ext uri="{FF2B5EF4-FFF2-40B4-BE49-F238E27FC236}">
                    <a16:creationId xmlns:a16="http://schemas.microsoft.com/office/drawing/2014/main" id="{BC47DCAA-0422-47A1-9548-CCD309E7C4C8}"/>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2" name="Rectangle 11">
                <a:extLst>
                  <a:ext uri="{FF2B5EF4-FFF2-40B4-BE49-F238E27FC236}">
                    <a16:creationId xmlns:a16="http://schemas.microsoft.com/office/drawing/2014/main" id="{71599822-79E7-45D6-B3E4-009601AF5258}"/>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3" name="Rectangle 12">
                <a:extLst>
                  <a:ext uri="{FF2B5EF4-FFF2-40B4-BE49-F238E27FC236}">
                    <a16:creationId xmlns:a16="http://schemas.microsoft.com/office/drawing/2014/main" id="{6A94191B-2EEC-4C21-AB26-003E2A4046A0}"/>
                  </a:ext>
                </a:extLst>
              </p:cNvPr>
              <p:cNvSpPr/>
              <p:nvPr/>
            </p:nvSpPr>
            <p:spPr bwMode="auto">
              <a:xfrm>
                <a:off x="5487708" y="3548640"/>
                <a:ext cx="3352801" cy="55399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4" name="Rectangle 13">
                <a:extLst>
                  <a:ext uri="{FF2B5EF4-FFF2-40B4-BE49-F238E27FC236}">
                    <a16:creationId xmlns:a16="http://schemas.microsoft.com/office/drawing/2014/main" id="{5B0257D1-4395-4474-91C8-2F814624DDFF}"/>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5" name="Straight Arrow Connector 14">
                <a:extLst>
                  <a:ext uri="{FF2B5EF4-FFF2-40B4-BE49-F238E27FC236}">
                    <a16:creationId xmlns:a16="http://schemas.microsoft.com/office/drawing/2014/main" id="{F9EFE656-A99F-4C4B-A6E6-1A9993BFCBE4}"/>
                  </a:ext>
                </a:extLst>
              </p:cNvPr>
              <p:cNvCxnSpPr>
                <a:cxnSpLocks/>
                <a:endCxn id="12"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AA49DE-A92E-4178-9056-E968F8625243}"/>
                  </a:ext>
                </a:extLst>
              </p:cNvPr>
              <p:cNvCxnSpPr>
                <a:cxnSpLocks/>
                <a:stCxn id="11" idx="3"/>
                <a:endCxn id="13"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DA80B5-2E8C-44D9-9A41-550CBDE27BCD}"/>
                  </a:ext>
                </a:extLst>
              </p:cNvPr>
              <p:cNvCxnSpPr>
                <a:cxnSpLocks/>
                <a:endCxn id="14"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Arrow: Right 2">
              <a:extLst>
                <a:ext uri="{FF2B5EF4-FFF2-40B4-BE49-F238E27FC236}">
                  <a16:creationId xmlns:a16="http://schemas.microsoft.com/office/drawing/2014/main" id="{20D6B7CB-7859-41FD-8EB5-868FEA0A7565}"/>
                </a:ext>
              </a:extLst>
            </p:cNvPr>
            <p:cNvSpPr/>
            <p:nvPr/>
          </p:nvSpPr>
          <p:spPr bwMode="auto">
            <a:xfrm rot="10800000">
              <a:off x="9630670" y="3381317"/>
              <a:ext cx="760691" cy="606568"/>
            </a:xfrm>
            <a:prstGeom prst="rightArrow">
              <a:avLst>
                <a:gd name="adj1" fmla="val 46723"/>
                <a:gd name="adj2" fmla="val 7703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46765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sp>
        <p:nvSpPr>
          <p:cNvPr id="10" name="TextBox 9">
            <a:extLst>
              <a:ext uri="{FF2B5EF4-FFF2-40B4-BE49-F238E27FC236}">
                <a16:creationId xmlns:a16="http://schemas.microsoft.com/office/drawing/2014/main" id="{D7C36311-BE26-486B-AD11-8913BEF244CD}"/>
              </a:ext>
            </a:extLst>
          </p:cNvPr>
          <p:cNvSpPr txBox="1"/>
          <p:nvPr/>
        </p:nvSpPr>
        <p:spPr>
          <a:xfrm>
            <a:off x="901148" y="5804005"/>
            <a:ext cx="10705635" cy="430887"/>
          </a:xfrm>
          <a:prstGeom prst="rect">
            <a:avLst/>
          </a:prstGeom>
          <a:noFill/>
        </p:spPr>
        <p:txBody>
          <a:bodyPr wrap="square" lIns="0" tIns="0" rIns="0" bIns="0" rtlCol="0">
            <a:spAutoFit/>
          </a:bodyPr>
          <a:lstStyle/>
          <a:p>
            <a:pPr algn="ctr"/>
            <a:r>
              <a:rPr lang="en-US" sz="2800">
                <a:solidFill>
                  <a:schemeClr val="accent1"/>
                </a:solidFill>
              </a:rPr>
              <a:t>Solution: You can replay events from the change feed</a:t>
            </a:r>
          </a:p>
        </p:txBody>
      </p:sp>
      <p:grpSp>
        <p:nvGrpSpPr>
          <p:cNvPr id="39" name="Group 38">
            <a:extLst>
              <a:ext uri="{FF2B5EF4-FFF2-40B4-BE49-F238E27FC236}">
                <a16:creationId xmlns:a16="http://schemas.microsoft.com/office/drawing/2014/main" id="{A83FB152-C160-4EFC-9EF0-9F506BF713AD}"/>
              </a:ext>
            </a:extLst>
          </p:cNvPr>
          <p:cNvGrpSpPr/>
          <p:nvPr/>
        </p:nvGrpSpPr>
        <p:grpSpPr>
          <a:xfrm>
            <a:off x="2464765" y="2549961"/>
            <a:ext cx="7926596" cy="2269279"/>
            <a:chOff x="2464765" y="2549961"/>
            <a:chExt cx="7926596" cy="2269279"/>
          </a:xfrm>
        </p:grpSpPr>
        <p:grpSp>
          <p:nvGrpSpPr>
            <p:cNvPr id="40" name="Group 39">
              <a:extLst>
                <a:ext uri="{FF2B5EF4-FFF2-40B4-BE49-F238E27FC236}">
                  <a16:creationId xmlns:a16="http://schemas.microsoft.com/office/drawing/2014/main" id="{05194FFD-BA3B-4BDA-A144-E5C8D68098EB}"/>
                </a:ext>
              </a:extLst>
            </p:cNvPr>
            <p:cNvGrpSpPr/>
            <p:nvPr/>
          </p:nvGrpSpPr>
          <p:grpSpPr>
            <a:xfrm>
              <a:off x="2464765" y="2549961"/>
              <a:ext cx="7165905" cy="2269279"/>
              <a:chOff x="1674604" y="2690999"/>
              <a:chExt cx="7165905" cy="2269279"/>
            </a:xfrm>
          </p:grpSpPr>
          <p:sp>
            <p:nvSpPr>
              <p:cNvPr id="42" name="Rectangle 41">
                <a:extLst>
                  <a:ext uri="{FF2B5EF4-FFF2-40B4-BE49-F238E27FC236}">
                    <a16:creationId xmlns:a16="http://schemas.microsoft.com/office/drawing/2014/main" id="{190E5B99-E563-4CF1-ACF0-2CD61539853B}"/>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43" name="Rectangle 42">
                <a:extLst>
                  <a:ext uri="{FF2B5EF4-FFF2-40B4-BE49-F238E27FC236}">
                    <a16:creationId xmlns:a16="http://schemas.microsoft.com/office/drawing/2014/main" id="{B4DF29D0-9AE2-42A0-91ED-031FAFD85056}"/>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44" name="Rectangle 43">
                <a:extLst>
                  <a:ext uri="{FF2B5EF4-FFF2-40B4-BE49-F238E27FC236}">
                    <a16:creationId xmlns:a16="http://schemas.microsoft.com/office/drawing/2014/main" id="{5D10B45F-E257-46FA-BE7E-6706B2C6AC1F}"/>
                  </a:ext>
                </a:extLst>
              </p:cNvPr>
              <p:cNvSpPr/>
              <p:nvPr/>
            </p:nvSpPr>
            <p:spPr bwMode="auto">
              <a:xfrm>
                <a:off x="5487708" y="3548640"/>
                <a:ext cx="3352801" cy="55399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45" name="Rectangle 44">
                <a:extLst>
                  <a:ext uri="{FF2B5EF4-FFF2-40B4-BE49-F238E27FC236}">
                    <a16:creationId xmlns:a16="http://schemas.microsoft.com/office/drawing/2014/main" id="{98A38C3E-AE62-4861-833B-FB816F2DB3B9}"/>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46" name="Straight Arrow Connector 45">
                <a:extLst>
                  <a:ext uri="{FF2B5EF4-FFF2-40B4-BE49-F238E27FC236}">
                    <a16:creationId xmlns:a16="http://schemas.microsoft.com/office/drawing/2014/main" id="{DF4FD71F-E2F7-40E0-BFDA-B8BD6517E457}"/>
                  </a:ext>
                </a:extLst>
              </p:cNvPr>
              <p:cNvCxnSpPr>
                <a:cxnSpLocks/>
                <a:endCxn id="43"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DD16E4D-8002-4C7B-9734-3259DFF58B97}"/>
                  </a:ext>
                </a:extLst>
              </p:cNvPr>
              <p:cNvCxnSpPr>
                <a:cxnSpLocks/>
                <a:stCxn id="42" idx="3"/>
                <a:endCxn id="44"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0102FD-1FEF-4914-832F-8C9BE9FB4A1E}"/>
                  </a:ext>
                </a:extLst>
              </p:cNvPr>
              <p:cNvCxnSpPr>
                <a:cxnSpLocks/>
                <a:endCxn id="45"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1" name="Arrow: Right 40">
              <a:extLst>
                <a:ext uri="{FF2B5EF4-FFF2-40B4-BE49-F238E27FC236}">
                  <a16:creationId xmlns:a16="http://schemas.microsoft.com/office/drawing/2014/main" id="{A4138DDF-D349-46F3-B6D1-ABF384D8F141}"/>
                </a:ext>
              </a:extLst>
            </p:cNvPr>
            <p:cNvSpPr/>
            <p:nvPr/>
          </p:nvSpPr>
          <p:spPr bwMode="auto">
            <a:xfrm rot="10800000">
              <a:off x="9630670" y="3381317"/>
              <a:ext cx="760691" cy="606568"/>
            </a:xfrm>
            <a:prstGeom prst="rightArrow">
              <a:avLst>
                <a:gd name="adj1" fmla="val 46723"/>
                <a:gd name="adj2" fmla="val 7703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1677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0"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13142" y="3165173"/>
            <a:ext cx="10569368" cy="871008"/>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bg1"/>
                </a:solidFill>
                <a:latin typeface="Segoe UI Semilight" charset="0"/>
                <a:ea typeface="Segoe UI Semilight" charset="0"/>
                <a:cs typeface="Segoe UI Semilight" charset="0"/>
              </a:rPr>
              <a:t>A FULLY-MANAGED GLOBALLY DISTRIBUTED DATABASE SERVICE BUILT TO GUARANTEE </a:t>
            </a:r>
          </a:p>
          <a:p>
            <a:pPr algn="ctr">
              <a:lnSpc>
                <a:spcPct val="90000"/>
              </a:lnSpc>
              <a:spcAft>
                <a:spcPts val="600"/>
              </a:spcAft>
            </a:pPr>
            <a:r>
              <a:rPr lang="en-US">
                <a:solidFill>
                  <a:schemeClr val="bg1"/>
                </a:solidFill>
                <a:latin typeface="Segoe UI Semilight" charset="0"/>
                <a:ea typeface="Segoe UI Semilight" charset="0"/>
                <a:cs typeface="Segoe UI Semilight" charset="0"/>
              </a:rPr>
              <a:t>EXTREMELY LOW LATENCY AND MASSIVE SCALE FOR MODERN APPS AND OPERATIONAL ANALYTICS</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109" y="2712367"/>
            <a:ext cx="9071428" cy="665464"/>
          </a:xfrm>
        </p:spPr>
        <p:txBody>
          <a:bodyPr/>
          <a:lstStyle/>
          <a:p>
            <a:r>
              <a:rPr lang="en-US">
                <a:solidFill>
                  <a:schemeClr val="bg1"/>
                </a:solidFill>
                <a:ea typeface="Segoe UI Semilight" charset="0"/>
              </a:rPr>
              <a:t>Azure Cosmos </a:t>
            </a:r>
            <a:r>
              <a:rPr lang="en-US" err="1">
                <a:solidFill>
                  <a:schemeClr val="bg1"/>
                </a:solidFill>
                <a:ea typeface="Segoe UI Semilight" charset="0"/>
              </a:rPr>
              <a:t>db</a:t>
            </a:r>
            <a:br>
              <a:rPr lang="en-US">
                <a:solidFill>
                  <a:schemeClr val="bg1"/>
                </a:solidFill>
                <a:ea typeface="Segoe UI Semilight" charset="0"/>
              </a:rPr>
            </a:br>
            <a:r>
              <a:rPr lang="en-US" spc="250">
                <a:solidFill>
                  <a:schemeClr val="bg1"/>
                </a:solidFill>
                <a:ea typeface="Segoe UI Semilight" charset="0"/>
              </a:rPr>
              <a:t> </a:t>
            </a:r>
            <a:br>
              <a:rPr lang="en-US" spc="250">
                <a:solidFill>
                  <a:schemeClr val="bg1"/>
                </a:solidFill>
                <a:ea typeface="Segoe UI Semilight" charset="0"/>
              </a:rPr>
            </a:br>
            <a:br>
              <a:rPr lang="en-US" sz="1800" b="1">
                <a:solidFill>
                  <a:schemeClr val="bg1"/>
                </a:solidFill>
              </a:rPr>
            </a:br>
            <a:br>
              <a:rPr lang="en-US" sz="1800" b="1">
                <a:solidFill>
                  <a:schemeClr val="bg1"/>
                </a:solidFill>
              </a:rPr>
            </a:br>
            <a:endParaRPr lang="en-US" sz="1800" cap="none">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94177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2. Real-time data movement</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algn="ctr" defTabSz="857085"/>
            <a:r>
              <a:rPr lang="en-US" sz="4962">
                <a:ln w="0"/>
                <a:solidFill>
                  <a:srgbClr val="000000"/>
                </a:solidFill>
                <a:effectLst>
                  <a:outerShdw blurRad="38100" dist="19050" dir="2700000" algn="tl" rotWithShape="0">
                    <a:srgbClr val="000000">
                      <a:alpha val="40000"/>
                    </a:srgbClr>
                  </a:outerShdw>
                </a:effectLst>
                <a:latin typeface="Arial" panose="020B0604020202020204" pitchFamily="34" charset="0"/>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2. Real-time data movement </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98748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a:gradFill>
                  <a:gsLst>
                    <a:gs pos="2917">
                      <a:srgbClr val="353535"/>
                    </a:gs>
                    <a:gs pos="30000">
                      <a:srgbClr val="353535"/>
                    </a:gs>
                  </a:gsLst>
                  <a:lin ang="5400000" scaled="0"/>
                </a:gradFill>
                <a:latin typeface="Arial" panose="020B0604020202020204" pitchFamily="34" charset="0"/>
              </a:rPr>
              <a:t>This is useful for:</a:t>
            </a:r>
          </a:p>
          <a:p>
            <a:pPr marL="342900" indent="-342900" defTabSz="914367">
              <a:lnSpc>
                <a:spcPct val="90000"/>
              </a:lnSpc>
              <a:spcAft>
                <a:spcPts val="588"/>
              </a:spcAft>
              <a:buFont typeface="Arial" panose="020B0604020202020204" pitchFamily="34" charset="0"/>
              <a:buChar char="•"/>
            </a:pPr>
            <a:r>
              <a:rPr lang="en-US" sz="2353">
                <a:gradFill>
                  <a:gsLst>
                    <a:gs pos="2917">
                      <a:srgbClr val="353535"/>
                    </a:gs>
                    <a:gs pos="30000">
                      <a:srgbClr val="353535"/>
                    </a:gs>
                  </a:gsLst>
                  <a:lin ang="5400000" scaled="0"/>
                </a:gradFill>
                <a:latin typeface="Arial" panose="020B0604020202020204" pitchFamily="34" charset="0"/>
              </a:rPr>
              <a:t>Performing a live migration from one Cosmos container to another</a:t>
            </a:r>
          </a:p>
          <a:p>
            <a:pPr marL="800100" lvl="1" indent="-342900" defTabSz="914367">
              <a:lnSpc>
                <a:spcPct val="90000"/>
              </a:lnSpc>
              <a:spcAft>
                <a:spcPts val="588"/>
              </a:spcAft>
              <a:buFont typeface="Arial" panose="020B0604020202020204" pitchFamily="34" charset="0"/>
              <a:buChar char="•"/>
            </a:pPr>
            <a:r>
              <a:rPr lang="en-US" sz="2353" i="1">
                <a:gradFill>
                  <a:gsLst>
                    <a:gs pos="2917">
                      <a:srgbClr val="353535"/>
                    </a:gs>
                    <a:gs pos="30000">
                      <a:srgbClr val="353535"/>
                    </a:gs>
                  </a:gsLst>
                  <a:lin ang="5400000" scaled="0"/>
                </a:gradFill>
                <a:latin typeface="Arial" panose="020B0604020202020204" pitchFamily="34" charset="0"/>
              </a:rPr>
              <a:t>For example, to a container with a different partition key</a:t>
            </a:r>
            <a:r>
              <a:rPr lang="en-US" sz="2353">
                <a:gradFill>
                  <a:gsLst>
                    <a:gs pos="2917">
                      <a:srgbClr val="353535"/>
                    </a:gs>
                    <a:gs pos="30000">
                      <a:srgbClr val="353535"/>
                    </a:gs>
                  </a:gsLst>
                  <a:lin ang="5400000" scaled="0"/>
                </a:gradFill>
                <a:latin typeface="Arial" panose="020B0604020202020204" pitchFamily="34" charset="0"/>
              </a:rPr>
              <a:t> </a:t>
            </a:r>
          </a:p>
          <a:p>
            <a:pPr marL="342900" indent="-342900" defTabSz="914367">
              <a:lnSpc>
                <a:spcPct val="90000"/>
              </a:lnSpc>
              <a:spcAft>
                <a:spcPts val="588"/>
              </a:spcAft>
              <a:buFont typeface="Arial" panose="020B0604020202020204" pitchFamily="34" charset="0"/>
              <a:buChar char="•"/>
            </a:pPr>
            <a:r>
              <a:rPr lang="en-US" sz="2353">
                <a:gradFill>
                  <a:gsLst>
                    <a:gs pos="2917">
                      <a:srgbClr val="353535"/>
                    </a:gs>
                    <a:gs pos="30000">
                      <a:srgbClr val="353535"/>
                    </a:gs>
                  </a:gsLst>
                  <a:lin ang="5400000" scaled="0"/>
                </a:gradFill>
                <a:latin typeface="Arial" panose="020B0604020202020204" pitchFamily="34" charset="0"/>
              </a:rPr>
              <a:t>Replicating data to another collection optimize for different read operations</a:t>
            </a:r>
          </a:p>
          <a:p>
            <a:pPr marL="800100" lvl="1" indent="-342900" defTabSz="914367">
              <a:lnSpc>
                <a:spcPct val="90000"/>
              </a:lnSpc>
              <a:spcAft>
                <a:spcPts val="588"/>
              </a:spcAft>
              <a:buFont typeface="Arial" panose="020B0604020202020204" pitchFamily="34" charset="0"/>
              <a:buChar char="•"/>
            </a:pPr>
            <a:r>
              <a:rPr lang="en-US" sz="2353" i="1">
                <a:gradFill>
                  <a:gsLst>
                    <a:gs pos="2917">
                      <a:srgbClr val="353535"/>
                    </a:gs>
                    <a:gs pos="30000">
                      <a:srgbClr val="353535"/>
                    </a:gs>
                  </a:gsLst>
                  <a:lin ang="5400000" scaled="0"/>
                </a:gradFill>
                <a:latin typeface="Arial" panose="020B0604020202020204" pitchFamily="34" charset="0"/>
              </a:rPr>
              <a:t>For read-heavy workloads, sometimes it makes sense to replicate the same data two or more times (with different schema or different partition keys) to optimize for different read operation</a:t>
            </a:r>
          </a:p>
          <a:p>
            <a:pPr marL="342900" indent="-342900" defTabSz="914367">
              <a:lnSpc>
                <a:spcPct val="90000"/>
              </a:lnSpc>
              <a:spcAft>
                <a:spcPts val="588"/>
              </a:spcAft>
              <a:buFont typeface="Arial" panose="020B0604020202020204" pitchFamily="34" charset="0"/>
              <a:buChar char="•"/>
            </a:pPr>
            <a:r>
              <a:rPr lang="en-US" sz="2353">
                <a:gradFill>
                  <a:gsLst>
                    <a:gs pos="2917">
                      <a:srgbClr val="353535"/>
                    </a:gs>
                    <a:gs pos="30000">
                      <a:srgbClr val="353535"/>
                    </a:gs>
                  </a:gsLst>
                  <a:lin ang="5400000" scaled="0"/>
                </a:gradFill>
                <a:latin typeface="Arial" panose="020B0604020202020204" pitchFamily="34" charset="0"/>
              </a:rPr>
              <a:t>Replicating data to another type of storage (colder storage such as Azure Blob Storage)</a:t>
            </a:r>
          </a:p>
          <a:p>
            <a:pPr marL="800100" lvl="1" indent="-342900" defTabSz="914367">
              <a:lnSpc>
                <a:spcPct val="90000"/>
              </a:lnSpc>
              <a:spcAft>
                <a:spcPts val="588"/>
              </a:spcAft>
              <a:buFont typeface="Arial" panose="020B0604020202020204" pitchFamily="34" charset="0"/>
              <a:buChar char="•"/>
            </a:pPr>
            <a:r>
              <a:rPr lang="en-US" sz="2353" i="1">
                <a:gradFill>
                  <a:gsLst>
                    <a:gs pos="2917">
                      <a:srgbClr val="353535"/>
                    </a:gs>
                    <a:gs pos="30000">
                      <a:srgbClr val="353535"/>
                    </a:gs>
                  </a:gsLst>
                  <a:lin ang="5400000" scaled="0"/>
                </a:gradFill>
                <a:latin typeface="Arial" panose="020B0604020202020204" pitchFamily="34" charset="0"/>
              </a:rPr>
              <a:t>You can ingest data directly into Azure Cosmos DB and keep another data source synchronized. Then, you can set a TTL (time-to-live) on your Cosmos containers to have documents automatically deleted from Cosmos DB when the data is no longer “hot” and heavily accessed.</a:t>
            </a:r>
          </a:p>
        </p:txBody>
      </p:sp>
    </p:spTree>
    <p:extLst>
      <p:ext uri="{BB962C8B-B14F-4D97-AF65-F5344CB8AC3E}">
        <p14:creationId xmlns:p14="http://schemas.microsoft.com/office/powerpoint/2010/main" val="4209007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3. Materialized View</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extLst>
              <p:ext uri="{D42A27DB-BD31-4B8C-83A1-F6EECF244321}">
                <p14:modId xmlns:p14="http://schemas.microsoft.com/office/powerpoint/2010/main" val="2447881927"/>
              </p:ext>
            </p:extLst>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a:t>SubscriptionID </a:t>
                      </a:r>
                    </a:p>
                  </a:txBody>
                  <a:tcPr marL="84027" marR="84027" marT="42015" marB="42015"/>
                </a:tc>
                <a:tc>
                  <a:txBody>
                    <a:bodyPr/>
                    <a:lstStyle/>
                    <a:p>
                      <a:r>
                        <a:rPr lang="en-US" sz="1100"/>
                        <a:t>UserID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r>
              <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noFill/>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extLst>
              <p:ext uri="{D42A27DB-BD31-4B8C-83A1-F6EECF244321}">
                <p14:modId xmlns:p14="http://schemas.microsoft.com/office/powerpoint/2010/main" val="3803995309"/>
              </p:ext>
            </p:extLst>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noFill/>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defTabSz="857085">
              <a:lnSpc>
                <a:spcPct val="90000"/>
              </a:lnSpc>
              <a:spcAft>
                <a:spcPts val="551"/>
              </a:spcAft>
            </a:pPr>
            <a:r>
              <a:rPr lang="en-US" sz="1655">
                <a:gradFill>
                  <a:gsLst>
                    <a:gs pos="2917">
                      <a:srgbClr val="000000"/>
                    </a:gs>
                    <a:gs pos="30000">
                      <a:srgbClr val="000000"/>
                    </a:gs>
                  </a:gsLst>
                  <a:lin ang="5400000" scaled="0"/>
                </a:gradFill>
                <a:latin typeface="Arial" panose="020B0604020202020204" pitchFamily="34" charset="0"/>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IoT-</a:t>
            </a:r>
            <a:r>
              <a:rPr lang="en-US" sz="4000" err="1">
                <a:latin typeface="Arial" panose="020B0604020202020204" pitchFamily="34" charset="0"/>
                <a:cs typeface="Arial" panose="020B0604020202020204" pitchFamily="34" charset="0"/>
              </a:rPr>
              <a:t>CosmosDBProcessing</a:t>
            </a:r>
            <a:r>
              <a:rPr lang="en-US" sz="4000">
                <a:latin typeface="Arial" panose="020B0604020202020204" pitchFamily="34" charset="0"/>
                <a:cs typeface="Arial" panose="020B0604020202020204" pitchFamily="34" charset="0"/>
              </a:rPr>
              <a:t> Function App</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163795"/>
          </a:xfrm>
          <a:prstGeom prst="rect">
            <a:avLst/>
          </a:prstGeom>
          <a:noFill/>
        </p:spPr>
        <p:txBody>
          <a:bodyPr wrap="square" lIns="179285" tIns="143428" rIns="179285" bIns="143428" rtlCol="0">
            <a:spAutoFit/>
          </a:bodyPr>
          <a:lstStyle/>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TripProcessor</a:t>
            </a:r>
            <a:r>
              <a:rPr lang="en-US" sz="2353">
                <a:gradFill>
                  <a:gsLst>
                    <a:gs pos="2917">
                      <a:srgbClr val="353535"/>
                    </a:gs>
                    <a:gs pos="30000">
                      <a:srgbClr val="353535"/>
                    </a:gs>
                  </a:gsLst>
                  <a:lin ang="5400000" scaled="0"/>
                </a:gradFill>
                <a:latin typeface="Arial" panose="020B0604020202020204" pitchFamily="34" charset="0"/>
              </a:rPr>
              <a:t> – Triggered by write to </a:t>
            </a:r>
            <a:r>
              <a:rPr lang="en-US" sz="2353" b="1">
                <a:gradFill>
                  <a:gsLst>
                    <a:gs pos="2917">
                      <a:srgbClr val="353535"/>
                    </a:gs>
                    <a:gs pos="30000">
                      <a:srgbClr val="353535"/>
                    </a:gs>
                  </a:gsLst>
                  <a:lin ang="5400000" scaled="0"/>
                </a:gradFill>
                <a:latin typeface="Arial" panose="020B0604020202020204" pitchFamily="34" charset="0"/>
              </a:rPr>
              <a:t>telemetry</a:t>
            </a:r>
            <a:r>
              <a:rPr lang="en-US" sz="2353">
                <a:gradFill>
                  <a:gsLst>
                    <a:gs pos="2917">
                      <a:srgbClr val="353535"/>
                    </a:gs>
                    <a:gs pos="30000">
                      <a:srgbClr val="353535"/>
                    </a:gs>
                  </a:gsLst>
                  <a:lin ang="5400000" scaled="0"/>
                </a:gradFill>
                <a:latin typeface="Arial" panose="020B0604020202020204" pitchFamily="34" charset="0"/>
              </a:rPr>
              <a:t> container, then updates </a:t>
            </a:r>
            <a:r>
              <a:rPr lang="en-US" sz="2353" b="1">
                <a:gradFill>
                  <a:gsLst>
                    <a:gs pos="2917">
                      <a:srgbClr val="353535"/>
                    </a:gs>
                    <a:gs pos="30000">
                      <a:srgbClr val="353535"/>
                    </a:gs>
                  </a:gsLst>
                  <a:lin ang="5400000" scaled="0"/>
                </a:gradFill>
                <a:latin typeface="Arial" panose="020B0604020202020204" pitchFamily="34" charset="0"/>
              </a:rPr>
              <a:t>metadata</a:t>
            </a:r>
            <a:r>
              <a:rPr lang="en-US" sz="2353">
                <a:gradFill>
                  <a:gsLst>
                    <a:gs pos="2917">
                      <a:srgbClr val="353535"/>
                    </a:gs>
                    <a:gs pos="30000">
                      <a:srgbClr val="353535"/>
                    </a:gs>
                  </a:gsLst>
                  <a:lin ang="5400000" scaled="0"/>
                </a:gradFill>
                <a:latin typeface="Arial" panose="020B0604020202020204" pitchFamily="34" charset="0"/>
              </a:rPr>
              <a:t> container to update current trip status and consignment status.</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ColdStorage</a:t>
            </a:r>
            <a:r>
              <a:rPr lang="en-US" sz="2353">
                <a:gradFill>
                  <a:gsLst>
                    <a:gs pos="2917">
                      <a:srgbClr val="353535"/>
                    </a:gs>
                    <a:gs pos="30000">
                      <a:srgbClr val="353535"/>
                    </a:gs>
                  </a:gsLst>
                  <a:lin ang="5400000" scaled="0"/>
                </a:gradFill>
                <a:latin typeface="Arial" panose="020B0604020202020204" pitchFamily="34" charset="0"/>
              </a:rPr>
              <a:t> – Real-time writes to Azure Storage account</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SendToEventHubsForReporting</a:t>
            </a:r>
            <a:r>
              <a:rPr lang="en-US" sz="2353">
                <a:gradFill>
                  <a:gsLst>
                    <a:gs pos="2917">
                      <a:srgbClr val="353535"/>
                    </a:gs>
                    <a:gs pos="30000">
                      <a:srgbClr val="353535"/>
                    </a:gs>
                  </a:gsLst>
                  <a:lin ang="5400000" scaled="0"/>
                </a:gradFill>
                <a:latin typeface="Arial" panose="020B0604020202020204" pitchFamily="34" charset="0"/>
              </a:rPr>
              <a:t> – Real-time writes to Event Hubs</a:t>
            </a:r>
          </a:p>
        </p:txBody>
      </p:sp>
    </p:spTree>
    <p:extLst>
      <p:ext uri="{BB962C8B-B14F-4D97-AF65-F5344CB8AC3E}">
        <p14:creationId xmlns:p14="http://schemas.microsoft.com/office/powerpoint/2010/main" val="151510165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p:txBody>
          <a:bodyPr/>
          <a:lstStyle/>
          <a:p>
            <a:r>
              <a:rPr lang="en-US"/>
              <a:t>Code Walkthrough: Lease containers</a:t>
            </a:r>
          </a:p>
        </p:txBody>
      </p:sp>
    </p:spTree>
    <p:extLst>
      <p:ext uri="{BB962C8B-B14F-4D97-AF65-F5344CB8AC3E}">
        <p14:creationId xmlns:p14="http://schemas.microsoft.com/office/powerpoint/2010/main" val="168405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p:txBody>
          <a:bodyPr/>
          <a:lstStyle/>
          <a:p>
            <a:r>
              <a:rPr lang="en-US"/>
              <a:t>Code Walkthrough: </a:t>
            </a:r>
            <a:r>
              <a:rPr lang="en-US" err="1"/>
              <a:t>TripProcessor</a:t>
            </a:r>
            <a:r>
              <a:rPr lang="en-US"/>
              <a:t> Function </a:t>
            </a:r>
          </a:p>
        </p:txBody>
      </p:sp>
    </p:spTree>
    <p:extLst>
      <p:ext uri="{BB962C8B-B14F-4D97-AF65-F5344CB8AC3E}">
        <p14:creationId xmlns:p14="http://schemas.microsoft.com/office/powerpoint/2010/main" val="97525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3241E81-7841-48C6-AEE6-C0035B2DE2DA}"/>
              </a:ext>
            </a:extLst>
          </p:cNvPr>
          <p:cNvSpPr txBox="1">
            <a:spLocks/>
          </p:cNvSpPr>
          <p:nvPr/>
        </p:nvSpPr>
        <p:spPr>
          <a:xfrm>
            <a:off x="48126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Azure Cosmos DB Change Feed Summary</a:t>
            </a:r>
          </a:p>
        </p:txBody>
      </p:sp>
      <p:sp>
        <p:nvSpPr>
          <p:cNvPr id="12" name="Text Placeholder 2">
            <a:extLst>
              <a:ext uri="{FF2B5EF4-FFF2-40B4-BE49-F238E27FC236}">
                <a16:creationId xmlns:a16="http://schemas.microsoft.com/office/drawing/2014/main" id="{6B456CBB-BFF9-41D0-9D17-1549DBBAF4E9}"/>
              </a:ext>
            </a:extLst>
          </p:cNvPr>
          <p:cNvSpPr txBox="1">
            <a:spLocks/>
          </p:cNvSpPr>
          <p:nvPr/>
        </p:nvSpPr>
        <p:spPr>
          <a:xfrm>
            <a:off x="481262" y="1720514"/>
            <a:ext cx="10984833" cy="370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Automatically enabled in any Cosmos DB database account</a:t>
            </a:r>
          </a:p>
          <a:p>
            <a:pPr marL="571500" indent="-571500">
              <a:buFont typeface="Arial" panose="020B0604020202020204" pitchFamily="34" charset="0"/>
              <a:buChar char="•"/>
            </a:pPr>
            <a:endParaRPr lang="en-US" sz="2400"/>
          </a:p>
          <a:p>
            <a:r>
              <a:rPr lang="en-US" sz="2400"/>
              <a:t>Uses the existing allocated request units for processing events</a:t>
            </a:r>
          </a:p>
          <a:p>
            <a:pPr marL="571500" indent="-571500">
              <a:buFont typeface="Arial" panose="020B0604020202020204" pitchFamily="34" charset="0"/>
              <a:buChar char="•"/>
            </a:pPr>
            <a:endParaRPr lang="en-US" sz="2400"/>
          </a:p>
          <a:p>
            <a:r>
              <a:rPr lang="en-US" sz="2400"/>
              <a:t>Executed on </a:t>
            </a:r>
            <a:r>
              <a:rPr lang="en-US" sz="2400" b="1"/>
              <a:t>insert </a:t>
            </a:r>
            <a:r>
              <a:rPr lang="en-US" sz="2400"/>
              <a:t>and </a:t>
            </a:r>
            <a:r>
              <a:rPr lang="en-US" sz="2400" b="1"/>
              <a:t>update operations</a:t>
            </a:r>
            <a:r>
              <a:rPr lang="en-US" sz="2400"/>
              <a:t>. Delete support can be implemented by creating a property called </a:t>
            </a:r>
            <a:r>
              <a:rPr lang="en-US" sz="2400" err="1"/>
              <a:t>isDeleted</a:t>
            </a:r>
            <a:r>
              <a:rPr lang="en-US" sz="2400"/>
              <a:t> (or similar), modifying this property (to act as an update), and then setting a TTL on the document to delete it.</a:t>
            </a: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p:txBody>
      </p:sp>
    </p:spTree>
    <p:extLst>
      <p:ext uri="{BB962C8B-B14F-4D97-AF65-F5344CB8AC3E}">
        <p14:creationId xmlns:p14="http://schemas.microsoft.com/office/powerpoint/2010/main" val="255887426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655A1-8A17-4E5F-9EB7-4F9ACFC53C3D}"/>
              </a:ext>
            </a:extLst>
          </p:cNvPr>
          <p:cNvSpPr>
            <a:spLocks noGrp="1"/>
          </p:cNvSpPr>
          <p:nvPr>
            <p:ph type="body" sz="quarter" idx="10"/>
          </p:nvPr>
        </p:nvSpPr>
        <p:spPr>
          <a:xfrm>
            <a:off x="269240" y="1189176"/>
            <a:ext cx="11653523" cy="2683812"/>
          </a:xfrm>
        </p:spPr>
        <p:txBody>
          <a:bodyPr/>
          <a:lstStyle/>
          <a:p>
            <a:r>
              <a:rPr lang="en-US" sz="2800" dirty="0"/>
              <a:t>IOT lab: aka.ms/</a:t>
            </a:r>
            <a:r>
              <a:rPr lang="en-US" sz="2800" dirty="0" err="1"/>
              <a:t>CosmosIOTLab</a:t>
            </a:r>
            <a:endParaRPr lang="en-US" sz="2800" dirty="0"/>
          </a:p>
          <a:p>
            <a:r>
              <a:rPr lang="en-US" sz="2800" dirty="0"/>
              <a:t>Retail lab: aka.ms/</a:t>
            </a:r>
            <a:r>
              <a:rPr lang="en-US" sz="2800" dirty="0" err="1"/>
              <a:t>CosmosRetailLab</a:t>
            </a:r>
            <a:endParaRPr lang="en-US" sz="2800" dirty="0"/>
          </a:p>
          <a:p>
            <a:r>
              <a:rPr lang="en-US" sz="2800" dirty="0"/>
              <a:t>Additional labs: aka.ms/</a:t>
            </a:r>
            <a:r>
              <a:rPr lang="en-US" sz="2800" dirty="0" err="1"/>
              <a:t>cosmosdbworkshop</a:t>
            </a:r>
            <a:endParaRPr lang="en-US" sz="2800" dirty="0"/>
          </a:p>
          <a:p>
            <a:endParaRPr lang="en-US" sz="2800" dirty="0"/>
          </a:p>
          <a:p>
            <a:r>
              <a:rPr lang="en-US" sz="2800" b="1" dirty="0"/>
              <a:t>Feedback survey</a:t>
            </a:r>
            <a:r>
              <a:rPr lang="en-US" sz="2800" dirty="0"/>
              <a:t>: </a:t>
            </a:r>
            <a:r>
              <a:rPr lang="en-US" sz="2800" b="1" dirty="0"/>
              <a:t>aka.ms/</a:t>
            </a:r>
            <a:r>
              <a:rPr lang="en-US" sz="2800" b="1" dirty="0" err="1"/>
              <a:t>CosmosNZSurvey</a:t>
            </a:r>
            <a:endParaRPr lang="en-US" sz="2000" b="1" dirty="0"/>
          </a:p>
        </p:txBody>
      </p:sp>
      <p:sp>
        <p:nvSpPr>
          <p:cNvPr id="3" name="Title 2">
            <a:extLst>
              <a:ext uri="{FF2B5EF4-FFF2-40B4-BE49-F238E27FC236}">
                <a16:creationId xmlns:a16="http://schemas.microsoft.com/office/drawing/2014/main" id="{02AC2EF9-3889-40D1-B556-FEECF39E0760}"/>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99852044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655A1-8A17-4E5F-9EB7-4F9ACFC53C3D}"/>
              </a:ext>
            </a:extLst>
          </p:cNvPr>
          <p:cNvSpPr>
            <a:spLocks noGrp="1"/>
          </p:cNvSpPr>
          <p:nvPr>
            <p:ph type="body" sz="quarter" idx="10"/>
          </p:nvPr>
        </p:nvSpPr>
        <p:spPr>
          <a:xfrm>
            <a:off x="269240" y="1189176"/>
            <a:ext cx="11653523" cy="2683812"/>
          </a:xfrm>
        </p:spPr>
        <p:txBody>
          <a:bodyPr/>
          <a:lstStyle/>
          <a:p>
            <a:r>
              <a:rPr lang="en-US" sz="2800"/>
              <a:t>IOT lab: aka.ms/</a:t>
            </a:r>
            <a:r>
              <a:rPr lang="en-US" sz="2800" err="1"/>
              <a:t>CosmosIOTLab</a:t>
            </a:r>
            <a:endParaRPr lang="en-US" sz="2800"/>
          </a:p>
          <a:p>
            <a:r>
              <a:rPr lang="en-US" sz="2800"/>
              <a:t>Retail lab: aka.ms/</a:t>
            </a:r>
            <a:r>
              <a:rPr lang="en-US" sz="2800" err="1"/>
              <a:t>CosmosRetailLab</a:t>
            </a:r>
            <a:endParaRPr lang="en-US" sz="2800"/>
          </a:p>
          <a:p>
            <a:r>
              <a:rPr lang="en-US" sz="2800"/>
              <a:t>Aka.ms/</a:t>
            </a:r>
            <a:r>
              <a:rPr lang="en-US" sz="2800" err="1"/>
              <a:t>cosmosdbworkshop</a:t>
            </a:r>
            <a:endParaRPr lang="en-US" sz="2800"/>
          </a:p>
          <a:p>
            <a:endParaRPr lang="en-US" sz="2800"/>
          </a:p>
          <a:p>
            <a:r>
              <a:rPr lang="en-US" sz="2800" b="1"/>
              <a:t>Feedback Survey</a:t>
            </a:r>
            <a:r>
              <a:rPr lang="en-US" sz="2800"/>
              <a:t>: https://aka.ms/CosmosAUWorkshopSurvey</a:t>
            </a:r>
            <a:endParaRPr lang="en-US" sz="2000"/>
          </a:p>
        </p:txBody>
      </p:sp>
      <p:sp>
        <p:nvSpPr>
          <p:cNvPr id="3" name="Title 2">
            <a:extLst>
              <a:ext uri="{FF2B5EF4-FFF2-40B4-BE49-F238E27FC236}">
                <a16:creationId xmlns:a16="http://schemas.microsoft.com/office/drawing/2014/main" id="{02AC2EF9-3889-40D1-B556-FEECF39E0760}"/>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0485584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a:t>PUT YOUR DATA WHERE YOUR USERS ARE IN MINUTES </a:t>
            </a:r>
          </a:p>
          <a:p>
            <a:endParaRPr lang="en-US"/>
          </a:p>
          <a:p>
            <a:r>
              <a:rPr lang="en-US" sz="1600" b="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Available in </a:t>
            </a:r>
            <a:r>
              <a:rPr lang="en-US" sz="1600" spc="50">
                <a:latin typeface="Segoe UI Semilight" charset="0"/>
                <a:ea typeface="Segoe UI Semilight" charset="0"/>
                <a:cs typeface="Segoe UI Semilight" charset="0"/>
                <a:hlinkClick r:id="rId3"/>
              </a:rPr>
              <a:t>all Azure regions</a:t>
            </a:r>
            <a:endParaRPr lang="en-US" sz="1600" spc="50">
              <a:latin typeface="Segoe UI Semilight" charset="0"/>
              <a:ea typeface="Segoe UI Semilight" charset="0"/>
              <a:cs typeface="Segoe UI Semilight" charset="0"/>
            </a:endParaRPr>
          </a:p>
          <a:p>
            <a:pPr marL="285750" indent="-285750">
              <a:buClr>
                <a:schemeClr val="tx2"/>
              </a:buClr>
              <a:buFont typeface="Arial" charset="0"/>
              <a:buChar char="•"/>
            </a:pPr>
            <a:r>
              <a:rPr lang="en-US" sz="1600" spc="50">
                <a:latin typeface="Segoe UI Semilight" charset="0"/>
                <a:ea typeface="Segoe UI Semilight" charset="0"/>
                <a:cs typeface="Segoe UI Semilight" charset="0"/>
              </a:rPr>
              <a:t>Manual and automatic failover</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lumMod val="75000"/>
                  </a:schemeClr>
                </a:solidFill>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p:txBody>
          <a:bodyPr/>
          <a:lstStyle/>
          <a:p>
            <a:pPr algn="ctr">
              <a:spcBef>
                <a:spcPts val="600"/>
              </a:spcBef>
            </a:pPr>
            <a:r>
              <a:rPr lang="en-US" sz="2800">
                <a:solidFill>
                  <a:schemeClr val="tx2"/>
                </a:solidFill>
                <a:latin typeface="Segoe UI Semilight" panose="020B0402040204020203" pitchFamily="34" charset="0"/>
                <a:cs typeface="Segoe UI Semilight" panose="020B0402040204020203" pitchFamily="34" charset="0"/>
              </a:rPr>
              <a:t>AZURE COSMOS DB</a:t>
            </a:r>
            <a:endParaRPr lang="en-US" sz="2800" cap="none">
              <a:solidFill>
                <a:schemeClr val="tx2"/>
              </a:solidFill>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par>
                                <p:cTn id="26" presetID="9" presetClass="entr" presetSubtype="0" fill="hold" nodeType="withEffect">
                                  <p:stCondLst>
                                    <p:cond delay="600"/>
                                  </p:stCondLst>
                                  <p:childTnLst>
                                    <p:set>
                                      <p:cBhvr>
                                        <p:cTn id="27" dur="1" fill="hold">
                                          <p:stCondLst>
                                            <p:cond delay="0"/>
                                          </p:stCondLst>
                                        </p:cTn>
                                        <p:tgtEl>
                                          <p:spTgt spid="128"/>
                                        </p:tgtEl>
                                        <p:attrNameLst>
                                          <p:attrName>style.visibility</p:attrName>
                                        </p:attrNameLst>
                                      </p:cBhvr>
                                      <p:to>
                                        <p:strVal val="visible"/>
                                      </p:to>
                                    </p:set>
                                    <p:animEffect transition="in" filter="dissolve">
                                      <p:cBhvr>
                                        <p:cTn id="28" dur="500"/>
                                        <p:tgtEl>
                                          <p:spTgt spid="128"/>
                                        </p:tgtEl>
                                      </p:cBhvr>
                                    </p:animEffect>
                                  </p:childTnLst>
                                </p:cTn>
                              </p:par>
                              <p:par>
                                <p:cTn id="29" presetID="9" presetClass="entr" presetSubtype="0" fill="hold" nodeType="withEffect">
                                  <p:stCondLst>
                                    <p:cond delay="600"/>
                                  </p:stCondLst>
                                  <p:childTnLst>
                                    <p:set>
                                      <p:cBhvr>
                                        <p:cTn id="30" dur="1" fill="hold">
                                          <p:stCondLst>
                                            <p:cond delay="0"/>
                                          </p:stCondLst>
                                        </p:cTn>
                                        <p:tgtEl>
                                          <p:spTgt spid="132"/>
                                        </p:tgtEl>
                                        <p:attrNameLst>
                                          <p:attrName>style.visibility</p:attrName>
                                        </p:attrNameLst>
                                      </p:cBhvr>
                                      <p:to>
                                        <p:strVal val="visible"/>
                                      </p:to>
                                    </p:set>
                                    <p:animEffect transition="in" filter="dissolve">
                                      <p:cBhvr>
                                        <p:cTn id="3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SCALES AS YOUR APPS’ NEEDS CHANGE</a:t>
            </a:r>
          </a:p>
          <a:p>
            <a:endParaRPr lang="en-US"/>
          </a:p>
          <a:p>
            <a:r>
              <a:rPr lang="en-US" sz="1600" b="0">
                <a:solidFill>
                  <a:schemeClr val="tx1"/>
                </a:solidFill>
                <a:latin typeface="Segoe UI Semilight" charset="0"/>
                <a:ea typeface="Segoe UI Semilight" charset="0"/>
                <a:cs typeface="Segoe UI Semilight" charset="0"/>
              </a:rPr>
              <a:t>Independently and elastically scale storage and throughput across regions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even during unpredictable traffic bursts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Elastically scale throughput from 10 to 100s of millions of requests/sec across multiple regions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Support for requests/sec for different workloads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631216"/>
          </a:xfrm>
        </p:spPr>
        <p:txBody>
          <a:bodyPr/>
          <a:lstStyle/>
          <a:p>
            <a:r>
              <a:rPr lang="en-US" sz="1600"/>
              <a:t>PROVIDE USERS AROUND THE WORLD WITH FAST ACCESS TO DATA</a:t>
            </a:r>
          </a:p>
          <a:p>
            <a:endParaRPr lang="en-US"/>
          </a:p>
          <a:p>
            <a:r>
              <a:rPr lang="en-US" sz="1600" b="0">
                <a:solidFill>
                  <a:schemeClr val="tx1"/>
                </a:solidFill>
                <a:latin typeface="Segoe UI Semilight" charset="0"/>
                <a:ea typeface="Segoe UI Semilight" charset="0"/>
                <a:cs typeface="Segoe UI Semilight" charset="0"/>
              </a:rPr>
              <a:t>Serve &lt;10 millisecond read and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a:t>CHOOSE THE BEST CONSISTENCY MODEL FOR YOUR APP</a:t>
            </a:r>
          </a:p>
          <a:p>
            <a:endParaRPr lang="en-US"/>
          </a:p>
        </p:txBody>
      </p:sp>
      <p:sp>
        <p:nvSpPr>
          <p:cNvPr id="2" name="Rectangle 1"/>
          <p:cNvSpPr/>
          <p:nvPr/>
        </p:nvSpPr>
        <p:spPr>
          <a:xfrm>
            <a:off x="326756" y="2057417"/>
            <a:ext cx="5622631" cy="2139047"/>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Offers five consistency models</a:t>
            </a:r>
          </a:p>
          <a:p>
            <a:pPr>
              <a:spcBef>
                <a:spcPts val="1400"/>
              </a:spcBef>
              <a:buClr>
                <a:srgbClr val="0177D7"/>
              </a:buClr>
            </a:pPr>
            <a:r>
              <a:rPr lang="en-US" sz="160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a:latin typeface="Segoe UI Semilight" charset="0"/>
                <a:ea typeface="Segoe UI Semilight" charset="0"/>
                <a:cs typeface="Segoe UI Semilight" charset="0"/>
              </a:rPr>
              <a:t>An intuitive programming model offering low latency and high availability for your planet-scale app.</a:t>
            </a:r>
          </a:p>
          <a:p>
            <a:pPr>
              <a:spcBef>
                <a:spcPts val="1400"/>
              </a:spcBef>
            </a:pPr>
            <a:endParaRPr lang="en-US">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a:t>Multiple data models and </a:t>
            </a:r>
            <a:r>
              <a:rPr lang="en-US" err="1"/>
              <a:t>api</a:t>
            </a:r>
            <a:r>
              <a:rPr lang="en-US" cap="none" err="1"/>
              <a:t>s</a:t>
            </a:r>
            <a:endParaRPr lang="en-US"/>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Choose from multiple APIs to access and query data, including SQL, MongoDB, Cassandra, Gremlin, Table, </a:t>
            </a:r>
            <a:r>
              <a:rPr lang="en-US" sz="1600" err="1">
                <a:latin typeface="Segoe UI Semilight" charset="0"/>
                <a:ea typeface="Segoe UI Semilight" charset="0"/>
                <a:cs typeface="Segoe UI Semilight" charset="0"/>
              </a:rPr>
              <a:t>etcd</a:t>
            </a:r>
            <a:r>
              <a:rPr lang="en-US" sz="1600">
                <a:latin typeface="Segoe UI Semilight" charset="0"/>
                <a:ea typeface="Segoe UI Semilight" charset="0"/>
                <a:cs typeface="Segoe UI Semilight" charset="0"/>
              </a:rPr>
              <a:t>, and Spark.</a:t>
            </a:r>
          </a:p>
          <a:p>
            <a:pPr>
              <a:spcBef>
                <a:spcPts val="1400"/>
              </a:spcBef>
              <a:buClr>
                <a:srgbClr val="0177D7"/>
              </a:buClr>
            </a:pPr>
            <a:r>
              <a:rPr lang="en-US" sz="1600">
                <a:latin typeface="Segoe UI Semilight" charset="0"/>
                <a:ea typeface="Segoe UI Semilight" charset="0"/>
                <a:cs typeface="Segoe UI Semilight" charset="0"/>
              </a:rPr>
              <a:t>Use key-value, tabular, graph, and document data</a:t>
            </a:r>
          </a:p>
          <a:p>
            <a:pPr>
              <a:spcBef>
                <a:spcPts val="1400"/>
              </a:spcBef>
              <a:buClr>
                <a:srgbClr val="0177D7"/>
              </a:buClr>
            </a:pPr>
            <a:r>
              <a:rPr lang="en-US" sz="1600">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8947073" y="5110980"/>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2360496" y="5047352"/>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4376736" y="465357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0392937" y="5536222"/>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5" name="Graphic 104">
            <a:extLst>
              <a:ext uri="{FF2B5EF4-FFF2-40B4-BE49-F238E27FC236}">
                <a16:creationId xmlns:a16="http://schemas.microsoft.com/office/drawing/2014/main" id="{842EFB6D-9BDD-4B36-80B4-2801B06CE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450" y="5560943"/>
            <a:ext cx="1120046" cy="396644"/>
          </a:xfrm>
          <a:prstGeom prst="rect">
            <a:avLst/>
          </a:prstGeom>
        </p:spPr>
      </p:pic>
      <p:sp>
        <p:nvSpPr>
          <p:cNvPr id="106" name="TextBox 105">
            <a:extLst>
              <a:ext uri="{FF2B5EF4-FFF2-40B4-BE49-F238E27FC236}">
                <a16:creationId xmlns:a16="http://schemas.microsoft.com/office/drawing/2014/main" id="{03212010-D4A4-46E1-A2C4-E7A7086B690A}"/>
              </a:ext>
            </a:extLst>
          </p:cNvPr>
          <p:cNvSpPr txBox="1"/>
          <p:nvPr/>
        </p:nvSpPr>
        <p:spPr>
          <a:xfrm>
            <a:off x="5628091" y="4605682"/>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7" name="Graphic 106">
            <a:extLst>
              <a:ext uri="{FF2B5EF4-FFF2-40B4-BE49-F238E27FC236}">
                <a16:creationId xmlns:a16="http://schemas.microsoft.com/office/drawing/2014/main" id="{3C969F5D-DE0E-4067-9862-EEC6D92916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0942" y="4597184"/>
            <a:ext cx="849161" cy="440630"/>
          </a:xfrm>
          <a:prstGeom prst="rect">
            <a:avLst/>
          </a:prstGeom>
        </p:spPr>
      </p:pic>
    </p:spTree>
    <p:extLst>
      <p:ext uri="{BB962C8B-B14F-4D97-AF65-F5344CB8AC3E}">
        <p14:creationId xmlns:p14="http://schemas.microsoft.com/office/powerpoint/2010/main" val="810927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par>
                                <p:cTn id="47" presetID="9" presetClass="entr" presetSubtype="0" fill="hold" nodeType="withEffect">
                                  <p:stCondLst>
                                    <p:cond delay="600"/>
                                  </p:stCondLst>
                                  <p:childTnLst>
                                    <p:set>
                                      <p:cBhvr>
                                        <p:cTn id="48" dur="1" fill="hold">
                                          <p:stCondLst>
                                            <p:cond delay="0"/>
                                          </p:stCondLst>
                                        </p:cTn>
                                        <p:tgtEl>
                                          <p:spTgt spid="105"/>
                                        </p:tgtEl>
                                        <p:attrNameLst>
                                          <p:attrName>style.visibility</p:attrName>
                                        </p:attrNameLst>
                                      </p:cBhvr>
                                      <p:to>
                                        <p:strVal val="visible"/>
                                      </p:to>
                                    </p:set>
                                    <p:animEffect transition="in" filter="dissolve">
                                      <p:cBhvr>
                                        <p:cTn id="49" dur="500"/>
                                        <p:tgtEl>
                                          <p:spTgt spid="105"/>
                                        </p:tgtEl>
                                      </p:cBhvr>
                                    </p:animEffect>
                                  </p:childTnLst>
                                </p:cTn>
                              </p:par>
                              <p:par>
                                <p:cTn id="50" presetID="9" presetClass="entr" presetSubtype="0" fill="hold" nodeType="withEffect">
                                  <p:stCondLst>
                                    <p:cond delay="600"/>
                                  </p:stCondLst>
                                  <p:childTnLst>
                                    <p:set>
                                      <p:cBhvr>
                                        <p:cTn id="51" dur="1" fill="hold">
                                          <p:stCondLst>
                                            <p:cond delay="0"/>
                                          </p:stCondLst>
                                        </p:cTn>
                                        <p:tgtEl>
                                          <p:spTgt spid="107"/>
                                        </p:tgtEl>
                                        <p:attrNameLst>
                                          <p:attrName>style.visibility</p:attrName>
                                        </p:attrNameLst>
                                      </p:cBhvr>
                                      <p:to>
                                        <p:strVal val="visible"/>
                                      </p:to>
                                    </p:set>
                                    <p:animEffect transition="in" filter="dissolve">
                                      <p:cBhvr>
                                        <p:cTn id="5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a:t>COMPREHENSIVE SLA</a:t>
            </a:r>
            <a:r>
              <a:rPr lang="en-US" cap="none"/>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a:t>RUN YOUR APP ON WORLD-CLASS INFRASTRUCTURE</a:t>
            </a:r>
          </a:p>
          <a:p>
            <a:pPr>
              <a:lnSpc>
                <a:spcPct val="100000"/>
              </a:lnSpc>
              <a:spcBef>
                <a:spcPts val="1400"/>
              </a:spcBef>
            </a:pPr>
            <a:r>
              <a:rPr lang="en-US" sz="1600" b="0">
                <a:solidFill>
                  <a:schemeClr val="tx1"/>
                </a:solidFill>
                <a:latin typeface="Segoe UI Semilight" charset="0"/>
                <a:ea typeface="Segoe UI Semilight" charset="0"/>
                <a:cs typeface="Segoe UI Semilight" charset="0"/>
              </a:rPr>
              <a:t>Azure Cosmos DB is the only service with financially-backed SLAs for single-digit millisecond read and write latency at the 99th percentile, 99.999% high availability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3932238" y="3552953"/>
              <a:ext cx="1693569"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High Availability</a:t>
              </a:r>
            </a:p>
          </p:txBody>
        </p:sp>
        <p:sp>
          <p:nvSpPr>
            <p:cNvPr id="90" name="TextBox 89"/>
            <p:cNvSpPr txBox="1"/>
            <p:nvPr/>
          </p:nvSpPr>
          <p:spPr>
            <a:xfrm>
              <a:off x="1517071" y="3552953"/>
              <a:ext cx="983338"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algn="ctr">
                  <a:lnSpc>
                    <a:spcPct val="90000"/>
                  </a:lnSpc>
                </a:pPr>
                <a:r>
                  <a:rPr lang="en-US" spc="-1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200">
                    <a:solidFill>
                      <a:schemeClr val="tx2"/>
                    </a:solidFill>
                    <a:ea typeface="Segoe UI Black" panose="020B0A02040204020203" pitchFamily="34" charset="0"/>
                    <a:cs typeface="Segoe UI Black" panose="020B0A02040204020203" pitchFamily="34" charset="0"/>
                  </a:rPr>
                  <a:t> </a:t>
                </a:r>
                <a:r>
                  <a:rPr lang="en-US" sz="1200" err="1">
                    <a:solidFill>
                      <a:schemeClr val="tx2"/>
                    </a:solidFill>
                    <a:ea typeface="Segoe UI Black" panose="020B0A02040204020203" pitchFamily="34" charset="0"/>
                    <a:cs typeface="Segoe UI Black" panose="020B0A02040204020203" pitchFamily="34" charset="0"/>
                  </a:rPr>
                  <a:t>ms</a:t>
                </a:r>
                <a:endParaRPr lang="en-US" sz="1200">
                  <a:solidFill>
                    <a:schemeClr val="tx2"/>
                  </a:solidFill>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algn="ctr">
                  <a:lnSpc>
                    <a:spcPct val="80000"/>
                  </a:lnSpc>
                </a:pPr>
                <a:r>
                  <a:rPr lang="en-US" sz="900">
                    <a:solidFill>
                      <a:schemeClr val="tx2"/>
                    </a:solidFill>
                    <a:ea typeface="Segoe UI Black" panose="020B0A02040204020203" pitchFamily="34" charset="0"/>
                    <a:cs typeface="Segoe UI Semilight" panose="020B0402040204020203" pitchFamily="34" charset="0"/>
                  </a:rPr>
                  <a:t>99</a:t>
                </a:r>
                <a:r>
                  <a:rPr lang="en-US" sz="900" baseline="30000">
                    <a:solidFill>
                      <a:schemeClr val="tx2"/>
                    </a:solidFill>
                    <a:ea typeface="Segoe UI Black" panose="020B0A02040204020203" pitchFamily="34" charset="0"/>
                    <a:cs typeface="Segoe UI Semilight" panose="020B0402040204020203" pitchFamily="34" charset="0"/>
                  </a:rPr>
                  <a:t>th</a:t>
                </a:r>
                <a:r>
                  <a:rPr lang="en-US" sz="900">
                    <a:solidFill>
                      <a:schemeClr val="tx2"/>
                    </a:solidFill>
                    <a:ea typeface="Segoe UI Black" panose="020B0A02040204020203" pitchFamily="34" charset="0"/>
                    <a:cs typeface="Segoe UI Semilight" panose="020B0402040204020203" pitchFamily="34" charset="0"/>
                  </a:rPr>
                  <a:t> </a:t>
                </a:r>
                <a:r>
                  <a:rPr lang="en-US" sz="800" spc="-10">
                    <a:solidFill>
                      <a:schemeClr val="tx2"/>
                    </a:solidFill>
                    <a:cs typeface="Segoe UI Semilight" panose="020B0402040204020203" pitchFamily="34" charset="0"/>
                  </a:rPr>
                  <a:t>percentile</a:t>
                </a:r>
                <a:endParaRPr lang="en-US" sz="950" spc="-10">
                  <a:solidFill>
                    <a:schemeClr val="tx2"/>
                  </a:solidFill>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TextBox 44"/>
            <p:cNvSpPr txBox="1"/>
            <p:nvPr/>
          </p:nvSpPr>
          <p:spPr>
            <a:xfrm>
              <a:off x="4300091" y="4611654"/>
              <a:ext cx="1037465" cy="400110"/>
            </a:xfrm>
            <a:prstGeom prst="rect">
              <a:avLst/>
            </a:prstGeom>
            <a:noFill/>
          </p:spPr>
          <p:txBody>
            <a:bodyPr wrap="none" rtlCol="0">
              <a:spAutoFit/>
            </a:bodyPr>
            <a:lstStyle/>
            <a:p>
              <a:pPr algn="ctr"/>
              <a:r>
                <a:rPr lang="en-US" sz="200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2000">
                  <a:solidFill>
                    <a:schemeClr val="tx2"/>
                  </a:solidFill>
                  <a:ea typeface="Segoe UI Black" panose="020B0A02040204020203" pitchFamily="34" charset="0"/>
                  <a:cs typeface="Segoe UI Black" panose="020B0A02040204020203" pitchFamily="34" charset="0"/>
                </a:rPr>
                <a:t>.999</a:t>
              </a:r>
              <a:r>
                <a:rPr lang="en-US" sz="1200">
                  <a:solidFill>
                    <a:schemeClr val="tx2"/>
                  </a:solidFill>
                  <a:ea typeface="Segoe UI Black" panose="020B0A02040204020203" pitchFamily="34" charset="0"/>
                  <a:cs typeface="Segoe UI Black" panose="020B0A02040204020203" pitchFamily="34" charset="0"/>
                </a:rPr>
                <a:t>%</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ext uri="{D42A27DB-BD31-4B8C-83A1-F6EECF244321}">
                <p14:modId xmlns:p14="http://schemas.microsoft.com/office/powerpoint/2010/main" val="1661871158"/>
              </p:ext>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a:solidFill>
                            <a:schemeClr val="bg1"/>
                          </a:solidFill>
                          <a:latin typeface="Segoe UI Semibold"/>
                          <a:cs typeface="Segoe UI Semibold"/>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a:t>Azure is the world’s most trusted cloud, with more certifications than any other cloud provider.</a:t>
            </a:r>
          </a:p>
          <a:p>
            <a:pPr lvl="0" defTabSz="914400">
              <a:spcBef>
                <a:spcPts val="1000"/>
              </a:spcBef>
              <a:spcAft>
                <a:spcPts val="0"/>
              </a:spcAft>
              <a:buClr>
                <a:schemeClr val="bg1"/>
              </a:buClr>
              <a:buSzTx/>
            </a:pPr>
            <a:endParaRPr lang="en-US" sz="1200" spc="5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endParaRPr lang="en-US" sz="1765"/>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2" name="Rectangle 1"/>
          <p:cNvSpPr/>
          <p:nvPr/>
        </p:nvSpPr>
        <p:spPr>
          <a:xfrm>
            <a:off x="358757" y="2515121"/>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Enterprise grade security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at Rest</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is enabled automatically by default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31077"/>
            <a:ext cx="5606043" cy="899665"/>
          </a:xfrm>
        </p:spPr>
        <p:txBody>
          <a:bodyPr/>
          <a:lstStyle/>
          <a:p>
            <a:r>
              <a:rPr lang="en-US"/>
              <a:t>Data distributed and available globally</a:t>
            </a:r>
          </a:p>
        </p:txBody>
      </p:sp>
      <p:sp>
        <p:nvSpPr>
          <p:cNvPr id="3" name="Content Placeholder 2"/>
          <p:cNvSpPr>
            <a:spLocks noGrp="1"/>
          </p:cNvSpPr>
          <p:nvPr>
            <p:ph type="body" sz="quarter" idx="11"/>
          </p:nvPr>
        </p:nvSpPr>
        <p:spPr>
          <a:xfrm>
            <a:off x="269239" y="1481646"/>
            <a:ext cx="6079567" cy="1975926"/>
          </a:xfrm>
        </p:spPr>
        <p:txBody>
          <a:bodyPr/>
          <a:lstStyle/>
          <a:p>
            <a:pPr>
              <a:spcBef>
                <a:spcPts val="1000"/>
              </a:spcBef>
            </a:pPr>
            <a:r>
              <a:rPr lang="en-US">
                <a:solidFill>
                  <a:schemeClr val="tx1"/>
                </a:solidFill>
              </a:rPr>
              <a:t>Put your data where your users are to give real-time access and uninterrupted service to customers anywhere in the world.</a:t>
            </a:r>
          </a:p>
          <a:p>
            <a:pPr marL="285750" lvl="1" indent="-285750">
              <a:spcBef>
                <a:spcPts val="1600"/>
              </a:spcBef>
              <a:spcAft>
                <a:spcPts val="0"/>
              </a:spcAft>
              <a:buFont typeface="Arial" charset="0"/>
              <a:buChar char="•"/>
            </a:pPr>
            <a:r>
              <a:rPr lang="en-US" sz="1600">
                <a:solidFill>
                  <a:schemeClr val="tx1"/>
                </a:solidFill>
              </a:rPr>
              <a:t>Turnkey global data replication across all Azure regions </a:t>
            </a:r>
          </a:p>
          <a:p>
            <a:pPr marL="285750" lvl="1" indent="-285750">
              <a:spcBef>
                <a:spcPts val="1000"/>
              </a:spcBef>
              <a:spcAft>
                <a:spcPts val="0"/>
              </a:spcAft>
              <a:buFont typeface="Arial" charset="0"/>
              <a:buChar char="•"/>
            </a:pPr>
            <a:r>
              <a:rPr lang="en-US" sz="1600">
                <a:solidFill>
                  <a:schemeClr val="tx1"/>
                </a:solidFill>
              </a:rPr>
              <a:t>Guaranteed low-latency experience for global users </a:t>
            </a:r>
          </a:p>
          <a:p>
            <a:pPr marL="285750" lvl="1" indent="-285750">
              <a:spcBef>
                <a:spcPts val="1000"/>
              </a:spcBef>
              <a:spcAft>
                <a:spcPts val="0"/>
              </a:spcAft>
              <a:buFont typeface="Arial" charset="0"/>
              <a:buChar char="•"/>
            </a:pPr>
            <a:r>
              <a:rPr lang="en-US" sz="1600">
                <a:solidFill>
                  <a:schemeClr val="tx1"/>
                </a:solidFill>
              </a:rPr>
              <a:t>Resiliency for high availability and disaster recovery</a:t>
            </a:r>
          </a:p>
        </p:txBody>
      </p:sp>
      <p:grpSp>
        <p:nvGrpSpPr>
          <p:cNvPr id="5" name="Group 4"/>
          <p:cNvGrpSpPr/>
          <p:nvPr/>
        </p:nvGrpSpPr>
        <p:grpSpPr>
          <a:xfrm>
            <a:off x="6738035" y="1348650"/>
            <a:ext cx="5102126" cy="3108127"/>
            <a:chOff x="6738035" y="1348650"/>
            <a:chExt cx="5102126" cy="3108127"/>
          </a:xfrm>
        </p:grpSpPr>
        <p:sp>
          <p:nvSpPr>
            <p:cNvPr id="9" name="TextBox 8">
              <a:extLst>
                <a:ext uri="{FF2B5EF4-FFF2-40B4-BE49-F238E27FC236}">
                  <a16:creationId xmlns:a16="http://schemas.microsoft.com/office/drawing/2014/main" id="{F0CA2504-BD79-4E07-AFCB-A2ADC30D4A60}"/>
                </a:ext>
              </a:extLst>
            </p:cNvPr>
            <p:cNvSpPr txBox="1"/>
            <p:nvPr/>
          </p:nvSpPr>
          <p:spPr>
            <a:xfrm>
              <a:off x="8595975" y="1930310"/>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A</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CA44825E-89C9-439E-8D14-B4269B8DCD03}"/>
                </a:ext>
              </a:extLst>
            </p:cNvPr>
            <p:cNvSpPr txBox="1"/>
            <p:nvPr/>
          </p:nvSpPr>
          <p:spPr>
            <a:xfrm>
              <a:off x="8595975" y="3005271"/>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FCEE045-D389-48C5-9BB3-AE891396E777}"/>
                </a:ext>
              </a:extLst>
            </p:cNvPr>
            <p:cNvSpPr txBox="1"/>
            <p:nvPr/>
          </p:nvSpPr>
          <p:spPr>
            <a:xfrm>
              <a:off x="8595975" y="4193628"/>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C</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CBD0A595-F473-4B61-AD35-8E06789AC6F5}"/>
                </a:ext>
              </a:extLst>
            </p:cNvPr>
            <p:cNvSpPr txBox="1"/>
            <p:nvPr/>
          </p:nvSpPr>
          <p:spPr>
            <a:xfrm>
              <a:off x="10538771" y="2045113"/>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(app + session state)</a:t>
              </a:r>
            </a:p>
          </p:txBody>
        </p:sp>
        <p:sp>
          <p:nvSpPr>
            <p:cNvPr id="15" name="TextBox 14">
              <a:extLst>
                <a:ext uri="{FF2B5EF4-FFF2-40B4-BE49-F238E27FC236}">
                  <a16:creationId xmlns:a16="http://schemas.microsoft.com/office/drawing/2014/main" id="{2A0A2343-400E-4B40-9385-EE5D0EC6C652}"/>
                </a:ext>
              </a:extLst>
            </p:cNvPr>
            <p:cNvSpPr txBox="1"/>
            <p:nvPr/>
          </p:nvSpPr>
          <p:spPr>
            <a:xfrm>
              <a:off x="10538771" y="3135708"/>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Globally distributed across regions</a:t>
              </a:r>
            </a:p>
          </p:txBody>
        </p:sp>
        <p:sp>
          <p:nvSpPr>
            <p:cNvPr id="16" name="TextBox 15">
              <a:extLst>
                <a:ext uri="{FF2B5EF4-FFF2-40B4-BE49-F238E27FC236}">
                  <a16:creationId xmlns:a16="http://schemas.microsoft.com/office/drawing/2014/main" id="{19CF5407-8A29-454B-B47B-3D675C06F13A}"/>
                </a:ext>
              </a:extLst>
            </p:cNvPr>
            <p:cNvSpPr txBox="1"/>
            <p:nvPr/>
          </p:nvSpPr>
          <p:spPr>
            <a:xfrm>
              <a:off x="7627680" y="3061400"/>
              <a:ext cx="793092"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Traffic Manager</a:t>
              </a:r>
            </a:p>
          </p:txBody>
        </p:sp>
        <p:sp>
          <p:nvSpPr>
            <p:cNvPr id="17" name="TextBox 16">
              <a:extLst>
                <a:ext uri="{FF2B5EF4-FFF2-40B4-BE49-F238E27FC236}">
                  <a16:creationId xmlns:a16="http://schemas.microsoft.com/office/drawing/2014/main" id="{B9EC2BD0-C202-41D0-A7E3-D9701A7AF9F9}"/>
                </a:ext>
              </a:extLst>
            </p:cNvPr>
            <p:cNvSpPr txBox="1"/>
            <p:nvPr/>
          </p:nvSpPr>
          <p:spPr>
            <a:xfrm>
              <a:off x="6738035" y="3061400"/>
              <a:ext cx="763044" cy="131574"/>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grpSp>
          <p:nvGrpSpPr>
            <p:cNvPr id="4" name="Group 3"/>
            <p:cNvGrpSpPr/>
            <p:nvPr/>
          </p:nvGrpSpPr>
          <p:grpSpPr>
            <a:xfrm>
              <a:off x="6886063" y="1348650"/>
              <a:ext cx="4623961" cy="2783265"/>
              <a:chOff x="6886063" y="1348650"/>
              <a:chExt cx="4623961" cy="2783265"/>
            </a:xfrm>
          </p:grpSpPr>
          <p:sp>
            <p:nvSpPr>
              <p:cNvPr id="19" name="Star: 4 Points 8">
                <a:extLst>
                  <a:ext uri="{FF2B5EF4-FFF2-40B4-BE49-F238E27FC236}">
                    <a16:creationId xmlns:a16="http://schemas.microsoft.com/office/drawing/2014/main" id="{8D8C97CA-B466-45CE-AE96-F114F8B841C3}"/>
                  </a:ext>
                </a:extLst>
              </p:cNvPr>
              <p:cNvSpPr/>
              <p:nvPr/>
            </p:nvSpPr>
            <p:spPr bwMode="auto">
              <a:xfrm>
                <a:off x="10871109" y="2453560"/>
                <a:ext cx="179359" cy="17935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Star: 4 Points 8">
                <a:extLst>
                  <a:ext uri="{FF2B5EF4-FFF2-40B4-BE49-F238E27FC236}">
                    <a16:creationId xmlns:a16="http://schemas.microsoft.com/office/drawing/2014/main" id="{E1AC15F6-CFEC-4B70-B75C-80C95587C18F}"/>
                  </a:ext>
                </a:extLst>
              </p:cNvPr>
              <p:cNvSpPr/>
              <p:nvPr/>
            </p:nvSpPr>
            <p:spPr bwMode="auto">
              <a:xfrm>
                <a:off x="11351604" y="2923572"/>
                <a:ext cx="82582" cy="82582"/>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E6F03EC-4BDA-44AA-AF62-84C6C8A60C60}"/>
                  </a:ext>
                </a:extLst>
              </p:cNvPr>
              <p:cNvSpPr/>
              <p:nvPr/>
            </p:nvSpPr>
            <p:spPr bwMode="auto">
              <a:xfrm>
                <a:off x="10986117" y="2557903"/>
                <a:ext cx="396995" cy="3969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9">
                <a:extLst>
                  <a:ext uri="{FF2B5EF4-FFF2-40B4-BE49-F238E27FC236}">
                    <a16:creationId xmlns:a16="http://schemas.microsoft.com/office/drawing/2014/main" id="{806A0721-E9FA-485A-BBEC-4BDC5CF3D937}"/>
                  </a:ext>
                </a:extLst>
              </p:cNvPr>
              <p:cNvSpPr/>
              <p:nvPr/>
            </p:nvSpPr>
            <p:spPr bwMode="auto">
              <a:xfrm rot="19667957">
                <a:off x="10868908" y="2668249"/>
                <a:ext cx="641116" cy="192973"/>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E9F55DF-5484-457D-9A55-78A26DD57477}"/>
                  </a:ext>
                </a:extLst>
              </p:cNvPr>
              <p:cNvGrpSpPr/>
              <p:nvPr/>
            </p:nvGrpSpPr>
            <p:grpSpPr>
              <a:xfrm>
                <a:off x="6886063" y="2573483"/>
                <a:ext cx="466989" cy="397257"/>
                <a:chOff x="2107244" y="1575258"/>
                <a:chExt cx="310993" cy="264555"/>
              </a:xfrm>
            </p:grpSpPr>
            <p:sp>
              <p:nvSpPr>
                <p:cNvPr id="32" name="Rectangle 9">
                  <a:extLst>
                    <a:ext uri="{FF2B5EF4-FFF2-40B4-BE49-F238E27FC236}">
                      <a16:creationId xmlns:a16="http://schemas.microsoft.com/office/drawing/2014/main" id="{3D58681A-484E-4EB3-89D2-503894EF9D8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147DCAD7-3063-4B7B-94C2-8C6B3C22CCB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0325A34-801A-411E-99A9-70B32AAB8D61}"/>
                  </a:ext>
                </a:extLst>
              </p:cNvPr>
              <p:cNvGrpSpPr/>
              <p:nvPr/>
            </p:nvGrpSpPr>
            <p:grpSpPr>
              <a:xfrm>
                <a:off x="7156537" y="2609406"/>
                <a:ext cx="143689" cy="35923"/>
                <a:chOff x="2287367" y="1599181"/>
                <a:chExt cx="95690" cy="23923"/>
              </a:xfrm>
              <a:solidFill>
                <a:schemeClr val="tx2"/>
              </a:solidFill>
            </p:grpSpPr>
            <p:sp>
              <p:nvSpPr>
                <p:cNvPr id="29" name="Oval 11">
                  <a:extLst>
                    <a:ext uri="{FF2B5EF4-FFF2-40B4-BE49-F238E27FC236}">
                      <a16:creationId xmlns:a16="http://schemas.microsoft.com/office/drawing/2014/main" id="{4304F001-4ED7-4C72-B379-EF014DB09FF6}"/>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2">
                  <a:extLst>
                    <a:ext uri="{FF2B5EF4-FFF2-40B4-BE49-F238E27FC236}">
                      <a16:creationId xmlns:a16="http://schemas.microsoft.com/office/drawing/2014/main" id="{E40EFB7B-96FC-4D06-A8F9-DFCF8B8A9AA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Oval 13">
                  <a:extLst>
                    <a:ext uri="{FF2B5EF4-FFF2-40B4-BE49-F238E27FC236}">
                      <a16:creationId xmlns:a16="http://schemas.microsoft.com/office/drawing/2014/main" id="{DCE8157D-AA2E-4BE0-AAF9-ED5713BCD5A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6" name="Freeform 216">
                <a:extLst>
                  <a:ext uri="{FF2B5EF4-FFF2-40B4-BE49-F238E27FC236}">
                    <a16:creationId xmlns:a16="http://schemas.microsoft.com/office/drawing/2014/main" id="{E8E0DD4C-7FAE-4058-838F-CF719A4422B2}"/>
                  </a:ext>
                </a:extLst>
              </p:cNvPr>
              <p:cNvSpPr/>
              <p:nvPr/>
            </p:nvSpPr>
            <p:spPr bwMode="auto">
              <a:xfrm>
                <a:off x="7803905" y="2504426"/>
                <a:ext cx="485379" cy="485379"/>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06F18905-43CB-4FA6-B7FC-CABFB8C561DB}"/>
                  </a:ext>
                </a:extLst>
              </p:cNvPr>
              <p:cNvCxnSpPr>
                <a:cxnSpLocks/>
              </p:cNvCxnSpPr>
              <p:nvPr/>
            </p:nvCxnSpPr>
            <p:spPr>
              <a:xfrm>
                <a:off x="7881954" y="2569946"/>
                <a:ext cx="195998" cy="201415"/>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893E18-F0F4-4442-ADC0-1E4BBFD6F319}"/>
                  </a:ext>
                </a:extLst>
              </p:cNvPr>
              <p:cNvCxnSpPr/>
              <p:nvPr/>
            </p:nvCxnSpPr>
            <p:spPr>
              <a:xfrm flipH="1" flipV="1">
                <a:off x="8128212" y="2693947"/>
                <a:ext cx="161072" cy="15482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9CFC2E-56EC-435E-993A-364D5B64F3FE}"/>
                  </a:ext>
                </a:extLst>
              </p:cNvPr>
              <p:cNvCxnSpPr/>
              <p:nvPr/>
            </p:nvCxnSpPr>
            <p:spPr>
              <a:xfrm flipH="1" flipV="1">
                <a:off x="7962275" y="2804181"/>
                <a:ext cx="183655" cy="185624"/>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1" name="Freeform 220">
                <a:extLst>
                  <a:ext uri="{FF2B5EF4-FFF2-40B4-BE49-F238E27FC236}">
                    <a16:creationId xmlns:a16="http://schemas.microsoft.com/office/drawing/2014/main" id="{C34CBDE1-87A0-4FC0-AC8B-1FEF7EE33274}"/>
                  </a:ext>
                </a:extLst>
              </p:cNvPr>
              <p:cNvSpPr/>
              <p:nvPr/>
            </p:nvSpPr>
            <p:spPr bwMode="auto">
              <a:xfrm>
                <a:off x="8767721" y="1348650"/>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6291363E-4852-4059-90A7-B80F2464B9D0}"/>
                  </a:ext>
                </a:extLst>
              </p:cNvPr>
              <p:cNvSpPr/>
              <p:nvPr/>
            </p:nvSpPr>
            <p:spPr bwMode="auto">
              <a:xfrm>
                <a:off x="8929035" y="1371549"/>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3" name="Freeform: Shape 42">
                <a:extLst>
                  <a:ext uri="{FF2B5EF4-FFF2-40B4-BE49-F238E27FC236}">
                    <a16:creationId xmlns:a16="http://schemas.microsoft.com/office/drawing/2014/main" id="{DF212F3B-9F67-4719-95ED-24BD32CE3799}"/>
                  </a:ext>
                </a:extLst>
              </p:cNvPr>
              <p:cNvSpPr/>
              <p:nvPr/>
            </p:nvSpPr>
            <p:spPr bwMode="auto">
              <a:xfrm>
                <a:off x="8834611" y="1444568"/>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4" name="Freeform: Shape 43">
                <a:extLst>
                  <a:ext uri="{FF2B5EF4-FFF2-40B4-BE49-F238E27FC236}">
                    <a16:creationId xmlns:a16="http://schemas.microsoft.com/office/drawing/2014/main" id="{26E61074-F208-4701-9B1F-07202D44AFC5}"/>
                  </a:ext>
                </a:extLst>
              </p:cNvPr>
              <p:cNvSpPr/>
              <p:nvPr/>
            </p:nvSpPr>
            <p:spPr bwMode="auto">
              <a:xfrm flipV="1">
                <a:off x="8844818" y="1426968"/>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5" name="Freeform 220">
                <a:extLst>
                  <a:ext uri="{FF2B5EF4-FFF2-40B4-BE49-F238E27FC236}">
                    <a16:creationId xmlns:a16="http://schemas.microsoft.com/office/drawing/2014/main" id="{27A8879B-86A6-4422-9420-759CB2C8E6D4}"/>
                  </a:ext>
                </a:extLst>
              </p:cNvPr>
              <p:cNvSpPr/>
              <p:nvPr/>
            </p:nvSpPr>
            <p:spPr bwMode="auto">
              <a:xfrm>
                <a:off x="8832561" y="1555919"/>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220">
                <a:extLst>
                  <a:ext uri="{FF2B5EF4-FFF2-40B4-BE49-F238E27FC236}">
                    <a16:creationId xmlns:a16="http://schemas.microsoft.com/office/drawing/2014/main" id="{B9621E1C-562B-4865-854C-01C2BA0DD3BC}"/>
                  </a:ext>
                </a:extLst>
              </p:cNvPr>
              <p:cNvSpPr/>
              <p:nvPr/>
            </p:nvSpPr>
            <p:spPr bwMode="auto">
              <a:xfrm>
                <a:off x="9136144" y="1580491"/>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220">
                <a:extLst>
                  <a:ext uri="{FF2B5EF4-FFF2-40B4-BE49-F238E27FC236}">
                    <a16:creationId xmlns:a16="http://schemas.microsoft.com/office/drawing/2014/main" id="{F69A2B71-937D-4CC8-B30C-8B084287B276}"/>
                  </a:ext>
                </a:extLst>
              </p:cNvPr>
              <p:cNvSpPr/>
              <p:nvPr/>
            </p:nvSpPr>
            <p:spPr bwMode="auto">
              <a:xfrm>
                <a:off x="9024946" y="1717348"/>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20">
                <a:extLst>
                  <a:ext uri="{FF2B5EF4-FFF2-40B4-BE49-F238E27FC236}">
                    <a16:creationId xmlns:a16="http://schemas.microsoft.com/office/drawing/2014/main" id="{9AAEA4D8-3EB0-444D-A5AC-79F952E77DC9}"/>
                  </a:ext>
                </a:extLst>
              </p:cNvPr>
              <p:cNvSpPr/>
              <p:nvPr/>
            </p:nvSpPr>
            <p:spPr bwMode="auto">
              <a:xfrm>
                <a:off x="8767721" y="2412562"/>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F90B9650-D811-4DF8-A403-FDE62A9676EA}"/>
                  </a:ext>
                </a:extLst>
              </p:cNvPr>
              <p:cNvSpPr/>
              <p:nvPr/>
            </p:nvSpPr>
            <p:spPr bwMode="auto">
              <a:xfrm>
                <a:off x="8929035" y="2435461"/>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1" name="Freeform: Shape 50">
                <a:extLst>
                  <a:ext uri="{FF2B5EF4-FFF2-40B4-BE49-F238E27FC236}">
                    <a16:creationId xmlns:a16="http://schemas.microsoft.com/office/drawing/2014/main" id="{6818DB2E-484F-479E-BCDE-A7A0822583C8}"/>
                  </a:ext>
                </a:extLst>
              </p:cNvPr>
              <p:cNvSpPr/>
              <p:nvPr/>
            </p:nvSpPr>
            <p:spPr bwMode="auto">
              <a:xfrm>
                <a:off x="8834611" y="2508480"/>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2" name="Freeform: Shape 51">
                <a:extLst>
                  <a:ext uri="{FF2B5EF4-FFF2-40B4-BE49-F238E27FC236}">
                    <a16:creationId xmlns:a16="http://schemas.microsoft.com/office/drawing/2014/main" id="{CF9FDA63-1432-4BD7-8024-47A5E6A17B3C}"/>
                  </a:ext>
                </a:extLst>
              </p:cNvPr>
              <p:cNvSpPr/>
              <p:nvPr/>
            </p:nvSpPr>
            <p:spPr bwMode="auto">
              <a:xfrm flipV="1">
                <a:off x="8844818" y="2490880"/>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3" name="Freeform 220">
                <a:extLst>
                  <a:ext uri="{FF2B5EF4-FFF2-40B4-BE49-F238E27FC236}">
                    <a16:creationId xmlns:a16="http://schemas.microsoft.com/office/drawing/2014/main" id="{8592CCCB-65ED-4849-B67D-BC525F5B6555}"/>
                  </a:ext>
                </a:extLst>
              </p:cNvPr>
              <p:cNvSpPr/>
              <p:nvPr/>
            </p:nvSpPr>
            <p:spPr bwMode="auto">
              <a:xfrm>
                <a:off x="8832561" y="2619831"/>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220">
                <a:extLst>
                  <a:ext uri="{FF2B5EF4-FFF2-40B4-BE49-F238E27FC236}">
                    <a16:creationId xmlns:a16="http://schemas.microsoft.com/office/drawing/2014/main" id="{C0AAB5A8-588A-4FA6-88D7-B79077ADBA3F}"/>
                  </a:ext>
                </a:extLst>
              </p:cNvPr>
              <p:cNvSpPr/>
              <p:nvPr/>
            </p:nvSpPr>
            <p:spPr bwMode="auto">
              <a:xfrm>
                <a:off x="9136144" y="2644403"/>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220">
                <a:extLst>
                  <a:ext uri="{FF2B5EF4-FFF2-40B4-BE49-F238E27FC236}">
                    <a16:creationId xmlns:a16="http://schemas.microsoft.com/office/drawing/2014/main" id="{73A288F3-50CF-4581-89F9-66AEAC7026EF}"/>
                  </a:ext>
                </a:extLst>
              </p:cNvPr>
              <p:cNvSpPr/>
              <p:nvPr/>
            </p:nvSpPr>
            <p:spPr bwMode="auto">
              <a:xfrm>
                <a:off x="9024946" y="2781260"/>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220">
                <a:extLst>
                  <a:ext uri="{FF2B5EF4-FFF2-40B4-BE49-F238E27FC236}">
                    <a16:creationId xmlns:a16="http://schemas.microsoft.com/office/drawing/2014/main" id="{7A1878E4-121E-4EE1-9353-E1C7B3C374CC}"/>
                  </a:ext>
                </a:extLst>
              </p:cNvPr>
              <p:cNvSpPr/>
              <p:nvPr/>
            </p:nvSpPr>
            <p:spPr bwMode="auto">
              <a:xfrm>
                <a:off x="8767721" y="3589581"/>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D59633C-3805-4A60-A857-65D262325253}"/>
                  </a:ext>
                </a:extLst>
              </p:cNvPr>
              <p:cNvSpPr/>
              <p:nvPr/>
            </p:nvSpPr>
            <p:spPr bwMode="auto">
              <a:xfrm>
                <a:off x="8929035" y="3612480"/>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9" name="Freeform: Shape 58">
                <a:extLst>
                  <a:ext uri="{FF2B5EF4-FFF2-40B4-BE49-F238E27FC236}">
                    <a16:creationId xmlns:a16="http://schemas.microsoft.com/office/drawing/2014/main" id="{4BAC8A80-BC0A-45E3-BA63-7E8D475D252C}"/>
                  </a:ext>
                </a:extLst>
              </p:cNvPr>
              <p:cNvSpPr/>
              <p:nvPr/>
            </p:nvSpPr>
            <p:spPr bwMode="auto">
              <a:xfrm>
                <a:off x="8834611" y="3685499"/>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60" name="Freeform: Shape 59">
                <a:extLst>
                  <a:ext uri="{FF2B5EF4-FFF2-40B4-BE49-F238E27FC236}">
                    <a16:creationId xmlns:a16="http://schemas.microsoft.com/office/drawing/2014/main" id="{78FD8A5E-E1B3-41DB-A1DE-12178672C7F7}"/>
                  </a:ext>
                </a:extLst>
              </p:cNvPr>
              <p:cNvSpPr/>
              <p:nvPr/>
            </p:nvSpPr>
            <p:spPr bwMode="auto">
              <a:xfrm flipV="1">
                <a:off x="8844818" y="3667899"/>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61" name="Freeform 220">
                <a:extLst>
                  <a:ext uri="{FF2B5EF4-FFF2-40B4-BE49-F238E27FC236}">
                    <a16:creationId xmlns:a16="http://schemas.microsoft.com/office/drawing/2014/main" id="{1C6AB179-99DD-439C-88F2-3B0DC2CDA021}"/>
                  </a:ext>
                </a:extLst>
              </p:cNvPr>
              <p:cNvSpPr/>
              <p:nvPr/>
            </p:nvSpPr>
            <p:spPr bwMode="auto">
              <a:xfrm>
                <a:off x="8832561" y="3796850"/>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220">
                <a:extLst>
                  <a:ext uri="{FF2B5EF4-FFF2-40B4-BE49-F238E27FC236}">
                    <a16:creationId xmlns:a16="http://schemas.microsoft.com/office/drawing/2014/main" id="{E3B877DC-3A92-4228-84FE-77C4BC07BC19}"/>
                  </a:ext>
                </a:extLst>
              </p:cNvPr>
              <p:cNvSpPr/>
              <p:nvPr/>
            </p:nvSpPr>
            <p:spPr bwMode="auto">
              <a:xfrm>
                <a:off x="9136144" y="3821422"/>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220">
                <a:extLst>
                  <a:ext uri="{FF2B5EF4-FFF2-40B4-BE49-F238E27FC236}">
                    <a16:creationId xmlns:a16="http://schemas.microsoft.com/office/drawing/2014/main" id="{D67D0AC1-D92D-4497-A94F-BCB2579BDE34}"/>
                  </a:ext>
                </a:extLst>
              </p:cNvPr>
              <p:cNvSpPr/>
              <p:nvPr/>
            </p:nvSpPr>
            <p:spPr bwMode="auto">
              <a:xfrm>
                <a:off x="9024946" y="3958279"/>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Straight Arrow Connector 33">
              <a:extLst>
                <a:ext uri="{FF2B5EF4-FFF2-40B4-BE49-F238E27FC236}">
                  <a16:creationId xmlns:a16="http://schemas.microsoft.com/office/drawing/2014/main" id="{CA03F62D-D191-481D-84BB-69B62EC38332}"/>
                </a:ext>
              </a:extLst>
            </p:cNvPr>
            <p:cNvCxnSpPr/>
            <p:nvPr/>
          </p:nvCxnSpPr>
          <p:spPr>
            <a:xfrm>
              <a:off x="7466952" y="2744897"/>
              <a:ext cx="2462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DBCD4B1E-6F9D-41BE-B30E-FCA9156DEB13}"/>
                </a:ext>
              </a:extLst>
            </p:cNvPr>
            <p:cNvCxnSpPr>
              <a:cxnSpLocks/>
            </p:cNvCxnSpPr>
            <p:nvPr/>
          </p:nvCxnSpPr>
          <p:spPr>
            <a:xfrm>
              <a:off x="9602862" y="2744897"/>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7439760-0AAC-4A2D-9ECC-EF5E46989A16}"/>
                </a:ext>
              </a:extLst>
            </p:cNvPr>
            <p:cNvCxnSpPr/>
            <p:nvPr/>
          </p:nvCxnSpPr>
          <p:spPr>
            <a:xfrm>
              <a:off x="8396436" y="2744897"/>
              <a:ext cx="25254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Connector: Elbow 68">
              <a:extLst>
                <a:ext uri="{FF2B5EF4-FFF2-40B4-BE49-F238E27FC236}">
                  <a16:creationId xmlns:a16="http://schemas.microsoft.com/office/drawing/2014/main" id="{009A4A19-3F85-4CF8-A11E-8F4E621357B8}"/>
                </a:ext>
              </a:extLst>
            </p:cNvPr>
            <p:cNvCxnSpPr/>
            <p:nvPr/>
          </p:nvCxnSpPr>
          <p:spPr>
            <a:xfrm rot="5400000" flipH="1" flipV="1">
              <a:off x="8006170" y="1640623"/>
              <a:ext cx="651771" cy="600893"/>
            </a:xfrm>
            <a:prstGeom prst="bentConnector3">
              <a:avLst>
                <a:gd name="adj1" fmla="val 10063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72">
              <a:extLst>
                <a:ext uri="{FF2B5EF4-FFF2-40B4-BE49-F238E27FC236}">
                  <a16:creationId xmlns:a16="http://schemas.microsoft.com/office/drawing/2014/main" id="{35EEC2BB-2148-4950-BF5A-A4D42DA88D72}"/>
                </a:ext>
              </a:extLst>
            </p:cNvPr>
            <p:cNvCxnSpPr>
              <a:cxnSpLocks/>
            </p:cNvCxnSpPr>
            <p:nvPr/>
          </p:nvCxnSpPr>
          <p:spPr>
            <a:xfrm>
              <a:off x="8031608" y="3452397"/>
              <a:ext cx="630007" cy="414326"/>
            </a:xfrm>
            <a:prstGeom prst="bentConnector3">
              <a:avLst>
                <a:gd name="adj1" fmla="val -19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C1B9E04B-A163-485A-9BA5-2ED7DD4ED83D}"/>
                </a:ext>
              </a:extLst>
            </p:cNvPr>
            <p:cNvCxnSpPr>
              <a:cxnSpLocks/>
            </p:cNvCxnSpPr>
            <p:nvPr/>
          </p:nvCxnSpPr>
          <p:spPr>
            <a:xfrm>
              <a:off x="9602862" y="3838761"/>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2F0CA1DC-150E-4BB9-A8EC-ED490044BF67}"/>
                </a:ext>
              </a:extLst>
            </p:cNvPr>
            <p:cNvCxnSpPr>
              <a:cxnSpLocks/>
            </p:cNvCxnSpPr>
            <p:nvPr/>
          </p:nvCxnSpPr>
          <p:spPr>
            <a:xfrm>
              <a:off x="9602862" y="1616529"/>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Arrow Connector 77">
              <a:extLst>
                <a:ext uri="{FF2B5EF4-FFF2-40B4-BE49-F238E27FC236}">
                  <a16:creationId xmlns:a16="http://schemas.microsoft.com/office/drawing/2014/main" id="{04D3961D-E12D-451F-B643-119BA51F7FF3}"/>
                </a:ext>
              </a:extLst>
            </p:cNvPr>
            <p:cNvCxnSpPr>
              <a:cxnSpLocks/>
            </p:cNvCxnSpPr>
            <p:nvPr/>
          </p:nvCxnSpPr>
          <p:spPr>
            <a:xfrm>
              <a:off x="9602862" y="1712780"/>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a:extLst>
                <a:ext uri="{FF2B5EF4-FFF2-40B4-BE49-F238E27FC236}">
                  <a16:creationId xmlns:a16="http://schemas.microsoft.com/office/drawing/2014/main" id="{CF311767-F7A8-4044-89DB-69E18E640179}"/>
                </a:ext>
              </a:extLst>
            </p:cNvPr>
            <p:cNvCxnSpPr>
              <a:cxnSpLocks/>
            </p:cNvCxnSpPr>
            <p:nvPr/>
          </p:nvCxnSpPr>
          <p:spPr>
            <a:xfrm>
              <a:off x="9602862" y="1846130"/>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Arrow Connector 83">
              <a:extLst>
                <a:ext uri="{FF2B5EF4-FFF2-40B4-BE49-F238E27FC236}">
                  <a16:creationId xmlns:a16="http://schemas.microsoft.com/office/drawing/2014/main" id="{CC17EECA-8290-46B3-99CA-076CCC0C7855}"/>
                </a:ext>
              </a:extLst>
            </p:cNvPr>
            <p:cNvCxnSpPr>
              <a:cxnSpLocks/>
            </p:cNvCxnSpPr>
            <p:nvPr/>
          </p:nvCxnSpPr>
          <p:spPr>
            <a:xfrm flipV="1">
              <a:off x="9602862" y="1971396"/>
              <a:ext cx="765052"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Arrow Connector 84">
              <a:extLst>
                <a:ext uri="{FF2B5EF4-FFF2-40B4-BE49-F238E27FC236}">
                  <a16:creationId xmlns:a16="http://schemas.microsoft.com/office/drawing/2014/main" id="{1620F015-9CFB-44EC-BF51-17A27ADF4E1A}"/>
                </a:ext>
              </a:extLst>
            </p:cNvPr>
            <p:cNvCxnSpPr>
              <a:cxnSpLocks/>
            </p:cNvCxnSpPr>
            <p:nvPr/>
          </p:nvCxnSpPr>
          <p:spPr>
            <a:xfrm>
              <a:off x="9602862" y="2792859"/>
              <a:ext cx="765052"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0D37FD5B-09FA-4FB3-8470-AC1C1F1EAE26}"/>
                </a:ext>
              </a:extLst>
            </p:cNvPr>
            <p:cNvCxnSpPr>
              <a:cxnSpLocks/>
            </p:cNvCxnSpPr>
            <p:nvPr/>
          </p:nvCxnSpPr>
          <p:spPr>
            <a:xfrm flipV="1">
              <a:off x="9602862" y="2920502"/>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Arrow Connector 86">
              <a:extLst>
                <a:ext uri="{FF2B5EF4-FFF2-40B4-BE49-F238E27FC236}">
                  <a16:creationId xmlns:a16="http://schemas.microsoft.com/office/drawing/2014/main" id="{7DED7B7F-21AC-4A58-BF23-6C85B741107E}"/>
                </a:ext>
              </a:extLst>
            </p:cNvPr>
            <p:cNvCxnSpPr>
              <a:cxnSpLocks/>
            </p:cNvCxnSpPr>
            <p:nvPr/>
          </p:nvCxnSpPr>
          <p:spPr>
            <a:xfrm flipV="1">
              <a:off x="9602862" y="1744769"/>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9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419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14" y="339390"/>
            <a:ext cx="5606043" cy="899665"/>
          </a:xfrm>
        </p:spPr>
        <p:txBody>
          <a:bodyPr/>
          <a:lstStyle/>
          <a:p>
            <a:r>
              <a:rPr lang="en-US"/>
              <a:t>Build Real-Time Customer experiences</a:t>
            </a:r>
          </a:p>
        </p:txBody>
      </p:sp>
      <p:sp>
        <p:nvSpPr>
          <p:cNvPr id="3" name="Content Placeholder 2"/>
          <p:cNvSpPr>
            <a:spLocks noGrp="1"/>
          </p:cNvSpPr>
          <p:nvPr>
            <p:ph type="body" sz="quarter" idx="11"/>
          </p:nvPr>
        </p:nvSpPr>
        <p:spPr>
          <a:xfrm>
            <a:off x="267730" y="1499634"/>
            <a:ext cx="5606043" cy="2624308"/>
          </a:xfrm>
        </p:spPr>
        <p:txBody>
          <a:bodyPr/>
          <a:lstStyle/>
          <a:p>
            <a:pPr lvl="0"/>
            <a:r>
              <a:rPr lang="en-US">
                <a:solidFill>
                  <a:schemeClr val="tx1"/>
                </a:solidFill>
              </a:rPr>
              <a:t>Offer latency-sensitive applications with personalization, bidding, and fraud-detection.</a:t>
            </a:r>
          </a:p>
          <a:p>
            <a:pPr marL="285750" lvl="1" indent="-285750">
              <a:spcBef>
                <a:spcPts val="1600"/>
              </a:spcBef>
              <a:spcAft>
                <a:spcPts val="0"/>
              </a:spcAft>
              <a:buFont typeface="Arial" charset="0"/>
              <a:buChar char="•"/>
            </a:pPr>
            <a:r>
              <a:rPr lang="en-US" sz="1600">
                <a:solidFill>
                  <a:schemeClr val="tx1"/>
                </a:solidFill>
              </a:rPr>
              <a:t>Machine learning models generate real-time recommendations across product catalogues</a:t>
            </a:r>
          </a:p>
          <a:p>
            <a:pPr marL="285750" lvl="1" indent="-285750">
              <a:spcBef>
                <a:spcPts val="1000"/>
              </a:spcBef>
              <a:spcAft>
                <a:spcPts val="0"/>
              </a:spcAft>
              <a:buFont typeface="Arial" charset="0"/>
              <a:buChar char="•"/>
            </a:pPr>
            <a:r>
              <a:rPr lang="en-US" sz="1600">
                <a:solidFill>
                  <a:schemeClr val="tx1"/>
                </a:solidFill>
              </a:rPr>
              <a:t>Product analysis in milliseconds</a:t>
            </a:r>
          </a:p>
          <a:p>
            <a:pPr marL="285750" lvl="1" indent="-285750">
              <a:spcBef>
                <a:spcPts val="1000"/>
              </a:spcBef>
              <a:spcAft>
                <a:spcPts val="0"/>
              </a:spcAft>
              <a:buFont typeface="Arial" charset="0"/>
              <a:buChar char="•"/>
            </a:pPr>
            <a:r>
              <a:rPr lang="en-US" sz="1600">
                <a:solidFill>
                  <a:schemeClr val="tx1"/>
                </a:solidFill>
              </a:rPr>
              <a:t>Low-latency ensures high app performance worldwide</a:t>
            </a:r>
          </a:p>
          <a:p>
            <a:pPr marL="285750" lvl="1" indent="-285750">
              <a:spcBef>
                <a:spcPts val="1000"/>
              </a:spcBef>
              <a:spcAft>
                <a:spcPts val="0"/>
              </a:spcAft>
              <a:buFont typeface="Arial" charset="0"/>
              <a:buChar char="•"/>
            </a:pPr>
            <a:r>
              <a:rPr lang="en-US" sz="1600">
                <a:solidFill>
                  <a:schemeClr val="tx1"/>
                </a:solidFill>
              </a:rPr>
              <a:t>Tunable consistency models for rapid insight</a:t>
            </a:r>
          </a:p>
        </p:txBody>
      </p:sp>
      <p:pic>
        <p:nvPicPr>
          <p:cNvPr id="14" name="Picture 13">
            <a:extLst>
              <a:ext uri="{FF2B5EF4-FFF2-40B4-BE49-F238E27FC236}">
                <a16:creationId xmlns:a16="http://schemas.microsoft.com/office/drawing/2014/main" id="{8C5D63A2-7AD7-4529-ADE0-910DE6F1C24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5997865"/>
            <a:ext cx="1310464" cy="4288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1A4F1C18-7D2D-42D8-A904-C7769F9C0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083688" y="5763985"/>
            <a:ext cx="857944" cy="85309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502524" y="603003"/>
            <a:ext cx="6675353" cy="4675475"/>
            <a:chOff x="5502524" y="603003"/>
            <a:chExt cx="6675353" cy="4675475"/>
          </a:xfrm>
        </p:grpSpPr>
        <p:sp>
          <p:nvSpPr>
            <p:cNvPr id="11" name="Rectangle 10">
              <a:extLst>
                <a:ext uri="{FF2B5EF4-FFF2-40B4-BE49-F238E27FC236}">
                  <a16:creationId xmlns:a16="http://schemas.microsoft.com/office/drawing/2014/main" id="{5A3777E1-0452-4889-9093-432098573143}"/>
                </a:ext>
              </a:extLst>
            </p:cNvPr>
            <p:cNvSpPr/>
            <p:nvPr/>
          </p:nvSpPr>
          <p:spPr>
            <a:xfrm>
              <a:off x="7753057" y="2779694"/>
              <a:ext cx="3144420" cy="2498784"/>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2D1AEC0-D7C7-4696-A8F5-43A308AD36D6}"/>
                </a:ext>
              </a:extLst>
            </p:cNvPr>
            <p:cNvSpPr/>
            <p:nvPr/>
          </p:nvSpPr>
          <p:spPr>
            <a:xfrm>
              <a:off x="7753057" y="603003"/>
              <a:ext cx="3144420" cy="1637687"/>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Arrow Connector 12"/>
            <p:cNvCxnSpPr>
              <a:cxnSpLocks/>
            </p:cNvCxnSpPr>
            <p:nvPr/>
          </p:nvCxnSpPr>
          <p:spPr>
            <a:xfrm>
              <a:off x="6227247" y="2269389"/>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9471708" y="1678914"/>
              <a:ext cx="1168200"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(distributed model store)</a:t>
              </a:r>
            </a:p>
          </p:txBody>
        </p:sp>
        <p:sp>
          <p:nvSpPr>
            <p:cNvPr id="17" name="TextBox 16"/>
            <p:cNvSpPr txBox="1"/>
            <p:nvPr/>
          </p:nvSpPr>
          <p:spPr>
            <a:xfrm>
              <a:off x="6401217" y="2474065"/>
              <a:ext cx="136800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.com</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Details Page)</a:t>
              </a:r>
            </a:p>
          </p:txBody>
        </p:sp>
        <p:sp>
          <p:nvSpPr>
            <p:cNvPr id="20" name="TextBox 19"/>
            <p:cNvSpPr txBox="1"/>
            <p:nvPr/>
          </p:nvSpPr>
          <p:spPr>
            <a:xfrm>
              <a:off x="7824700" y="3354416"/>
              <a:ext cx="126394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Event Hub</a:t>
              </a:r>
            </a:p>
          </p:txBody>
        </p:sp>
        <p:sp>
          <p:nvSpPr>
            <p:cNvPr id="21" name="TextBox 20"/>
            <p:cNvSpPr txBox="1"/>
            <p:nvPr/>
          </p:nvSpPr>
          <p:spPr>
            <a:xfrm>
              <a:off x="9284309" y="3354416"/>
              <a:ext cx="154299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 Storage</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(offline raw data)</a:t>
              </a:r>
            </a:p>
          </p:txBody>
        </p:sp>
        <p:cxnSp>
          <p:nvCxnSpPr>
            <p:cNvPr id="23" name="Straight Arrow Connector 41"/>
            <p:cNvCxnSpPr>
              <a:cxnSpLocks/>
              <a:stCxn id="17" idx="2"/>
            </p:cNvCxnSpPr>
            <p:nvPr/>
          </p:nvCxnSpPr>
          <p:spPr>
            <a:xfrm rot="16200000" flipH="1">
              <a:off x="7433561" y="2510443"/>
              <a:ext cx="290970" cy="987656"/>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9C1B3F7D-B30B-4F47-9C8E-E1CC6809D4C9}"/>
                </a:ext>
              </a:extLst>
            </p:cNvPr>
            <p:cNvSpPr txBox="1"/>
            <p:nvPr/>
          </p:nvSpPr>
          <p:spPr>
            <a:xfrm>
              <a:off x="8765207" y="4485291"/>
              <a:ext cx="2088818"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 on Azure HDInsight</a:t>
              </a:r>
            </a:p>
          </p:txBody>
        </p:sp>
        <p:pic>
          <p:nvPicPr>
            <p:cNvPr id="28" name="Picture 2">
              <a:extLst>
                <a:ext uri="{FF2B5EF4-FFF2-40B4-BE49-F238E27FC236}">
                  <a16:creationId xmlns:a16="http://schemas.microsoft.com/office/drawing/2014/main" id="{B7F6519C-2086-4F3E-A3EE-7195D4AC6149}"/>
                </a:ext>
              </a:extLst>
            </p:cNvPr>
            <p:cNvPicPr>
              <a:picLocks noChangeAspect="1" noChangeArrowheads="1"/>
            </p:cNvPicPr>
            <p:nvPr/>
          </p:nvPicPr>
          <p:blipFill>
            <a:blip r:embed="rId5"/>
            <a:stretch>
              <a:fillRect/>
            </a:stretch>
          </p:blipFill>
          <p:spPr bwMode="auto">
            <a:xfrm>
              <a:off x="9316587" y="4166695"/>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9CD829A-7CF2-4DE4-AF34-CFE136686BA3}"/>
                </a:ext>
              </a:extLst>
            </p:cNvPr>
            <p:cNvSpPr txBox="1"/>
            <p:nvPr/>
          </p:nvSpPr>
          <p:spPr>
            <a:xfrm>
              <a:off x="10909072" y="2230582"/>
              <a:ext cx="1268805" cy="677108"/>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Factory</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(scheduled job to refresh persisted models)</a:t>
              </a:r>
            </a:p>
          </p:txBody>
        </p:sp>
        <p:cxnSp>
          <p:nvCxnSpPr>
            <p:cNvPr id="34"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7103942" y="1489293"/>
              <a:ext cx="833949" cy="379947"/>
            </a:xfrm>
            <a:prstGeom prst="bentConnector3">
              <a:avLst>
                <a:gd name="adj1" fmla="val 39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B353F165-77DB-4164-BA81-EA5AEC0FBD10}"/>
                </a:ext>
              </a:extLst>
            </p:cNvPr>
            <p:cNvSpPr txBox="1"/>
            <p:nvPr/>
          </p:nvSpPr>
          <p:spPr>
            <a:xfrm>
              <a:off x="7706713" y="1675099"/>
              <a:ext cx="1499918"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 Fabric</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(Personalization Decision Engine)</a:t>
              </a:r>
            </a:p>
          </p:txBody>
        </p:sp>
        <p:cxnSp>
          <p:nvCxnSpPr>
            <p:cNvPr id="19" name="Straight Arrow Connector 18"/>
            <p:cNvCxnSpPr>
              <a:cxnSpLocks/>
            </p:cNvCxnSpPr>
            <p:nvPr/>
          </p:nvCxnSpPr>
          <p:spPr>
            <a:xfrm>
              <a:off x="8953251" y="3191375"/>
              <a:ext cx="65843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CF5BFEE9-EFE4-4392-8A59-CA0D37AECE24}"/>
                </a:ext>
              </a:extLst>
            </p:cNvPr>
            <p:cNvCxnSpPr>
              <a:cxnSpLocks/>
            </p:cNvCxnSpPr>
            <p:nvPr/>
          </p:nvCxnSpPr>
          <p:spPr>
            <a:xfrm>
              <a:off x="8953250" y="1397314"/>
              <a:ext cx="483602"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4DF7BCE1-1DF4-457B-A3FC-43AD70D230C5}"/>
                </a:ext>
              </a:extLst>
            </p:cNvPr>
            <p:cNvSpPr txBox="1"/>
            <p:nvPr/>
          </p:nvSpPr>
          <p:spPr>
            <a:xfrm>
              <a:off x="8123428" y="639754"/>
              <a:ext cx="2397066" cy="461665"/>
            </a:xfrm>
            <a:prstGeom prst="rect">
              <a:avLst/>
            </a:prstGeom>
            <a:noFill/>
          </p:spPr>
          <p:txBody>
            <a:bodyPr wrap="none" rtlCol="0">
              <a:spAutoFit/>
            </a:bodyPr>
            <a:lstStyle/>
            <a:p>
              <a:pPr algn="ctr"/>
              <a:r>
                <a:rPr lang="en-US" sz="1200"/>
                <a:t>Online Recommendations Service</a:t>
              </a:r>
            </a:p>
            <a:p>
              <a:pPr algn="ctr"/>
              <a:r>
                <a:rPr lang="en-US" sz="1200">
                  <a:solidFill>
                    <a:srgbClr val="FF0000"/>
                  </a:solidFill>
                  <a:latin typeface="Segoe UI" panose="020B0502040204020203" pitchFamily="34" charset="0"/>
                  <a:cs typeface="Segoe UI" panose="020B0502040204020203" pitchFamily="34" charset="0"/>
                </a:rPr>
                <a:t>HOT</a:t>
              </a:r>
              <a:r>
                <a:rPr lang="en-US" sz="1200">
                  <a:solidFill>
                    <a:srgbClr val="FF0000"/>
                  </a:solidFill>
                </a:rPr>
                <a:t> path</a:t>
              </a:r>
              <a:endParaRPr lang="en-US" sz="1200"/>
            </a:p>
          </p:txBody>
        </p:sp>
        <p:sp>
          <p:nvSpPr>
            <p:cNvPr id="40" name="TextBox 39">
              <a:extLst>
                <a:ext uri="{FF2B5EF4-FFF2-40B4-BE49-F238E27FC236}">
                  <a16:creationId xmlns:a16="http://schemas.microsoft.com/office/drawing/2014/main" id="{20A303A2-175C-47CD-9A15-3E1A6DAB0066}"/>
                </a:ext>
              </a:extLst>
            </p:cNvPr>
            <p:cNvSpPr txBox="1"/>
            <p:nvPr/>
          </p:nvSpPr>
          <p:spPr>
            <a:xfrm>
              <a:off x="8132117" y="4816813"/>
              <a:ext cx="2379689" cy="461665"/>
            </a:xfrm>
            <a:prstGeom prst="rect">
              <a:avLst/>
            </a:prstGeom>
            <a:noFill/>
          </p:spPr>
          <p:txBody>
            <a:bodyPr wrap="none" rtlCol="0">
              <a:spAutoFit/>
            </a:bodyPr>
            <a:lstStyle/>
            <a:p>
              <a:pPr algn="ctr"/>
              <a:r>
                <a:rPr lang="en-US" sz="1200"/>
                <a:t>Offline Recommendations Engine</a:t>
              </a:r>
              <a:br>
                <a:rPr lang="en-US" sz="1200"/>
              </a:br>
              <a:r>
                <a:rPr lang="en-US" sz="1200">
                  <a:solidFill>
                    <a:schemeClr val="bg2"/>
                  </a:solidFill>
                  <a:latin typeface="Segoe UI" panose="020B0502040204020203" pitchFamily="34" charset="0"/>
                  <a:cs typeface="Segoe UI" panose="020B0502040204020203" pitchFamily="34" charset="0"/>
                </a:rPr>
                <a:t>COLD</a:t>
              </a:r>
              <a:r>
                <a:rPr lang="en-US" sz="1200">
                  <a:solidFill>
                    <a:schemeClr val="bg2"/>
                  </a:solidFill>
                </a:rPr>
                <a:t> path</a:t>
              </a:r>
              <a:endParaRPr lang="en-US" sz="1200"/>
            </a:p>
          </p:txBody>
        </p:sp>
        <p:sp>
          <p:nvSpPr>
            <p:cNvPr id="41"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5691753" y="2062582"/>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3383B5DD-68DB-46AC-9E8B-6E20E7637283}"/>
                </a:ext>
              </a:extLst>
            </p:cNvPr>
            <p:cNvSpPr txBox="1"/>
            <p:nvPr/>
          </p:nvSpPr>
          <p:spPr>
            <a:xfrm>
              <a:off x="5502524" y="2493243"/>
              <a:ext cx="762150"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Shoppers</a:t>
              </a:r>
            </a:p>
          </p:txBody>
        </p:sp>
        <p:cxnSp>
          <p:nvCxnSpPr>
            <p:cNvPr id="44" name="Straight Arrow Connector 41">
              <a:extLst>
                <a:ext uri="{FF2B5EF4-FFF2-40B4-BE49-F238E27FC236}">
                  <a16:creationId xmlns:a16="http://schemas.microsoft.com/office/drawing/2014/main" id="{39177085-A1D0-4FF5-A74B-1A8A83BF3071}"/>
                </a:ext>
              </a:extLst>
            </p:cNvPr>
            <p:cNvCxnSpPr>
              <a:cxnSpLocks/>
              <a:stCxn id="31" idx="2"/>
            </p:cNvCxnSpPr>
            <p:nvPr/>
          </p:nvCxnSpPr>
          <p:spPr>
            <a:xfrm rot="5400000">
              <a:off x="10947337" y="2585540"/>
              <a:ext cx="273989" cy="918289"/>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1">
              <a:extLst>
                <a:ext uri="{FF2B5EF4-FFF2-40B4-BE49-F238E27FC236}">
                  <a16:creationId xmlns:a16="http://schemas.microsoft.com/office/drawing/2014/main" id="{4D44A62F-0BC0-4363-8021-D0AD606E3999}"/>
                </a:ext>
              </a:extLst>
            </p:cNvPr>
            <p:cNvCxnSpPr>
              <a:cxnSpLocks/>
            </p:cNvCxnSpPr>
            <p:nvPr/>
          </p:nvCxnSpPr>
          <p:spPr>
            <a:xfrm rot="10800000">
              <a:off x="10594009" y="1489293"/>
              <a:ext cx="939603" cy="86587"/>
            </a:xfrm>
            <a:prstGeom prst="bentConnector3">
              <a:avLst>
                <a:gd name="adj1" fmla="val -51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a:extLst>
                <a:ext uri="{FF2B5EF4-FFF2-40B4-BE49-F238E27FC236}">
                  <a16:creationId xmlns:a16="http://schemas.microsoft.com/office/drawing/2014/main" id="{561E7B6C-B5E3-49FF-841B-23966157E42B}"/>
                </a:ext>
              </a:extLst>
            </p:cNvPr>
            <p:cNvCxnSpPr>
              <a:cxnSpLocks/>
            </p:cNvCxnSpPr>
            <p:nvPr/>
          </p:nvCxnSpPr>
          <p:spPr>
            <a:xfrm>
              <a:off x="10061527" y="3752045"/>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9BF6D57B-AD6A-40FF-8CAD-1EE7B87BF48D}"/>
                </a:ext>
              </a:extLst>
            </p:cNvPr>
            <p:cNvGrpSpPr/>
            <p:nvPr/>
          </p:nvGrpSpPr>
          <p:grpSpPr>
            <a:xfrm>
              <a:off x="6842529" y="2013012"/>
              <a:ext cx="485379" cy="412901"/>
              <a:chOff x="5872464" y="2045113"/>
              <a:chExt cx="485379" cy="412901"/>
            </a:xfrm>
          </p:grpSpPr>
          <p:grpSp>
            <p:nvGrpSpPr>
              <p:cNvPr id="48" name="Group 47">
                <a:extLst>
                  <a:ext uri="{FF2B5EF4-FFF2-40B4-BE49-F238E27FC236}">
                    <a16:creationId xmlns:a16="http://schemas.microsoft.com/office/drawing/2014/main" id="{923E86AB-2533-4ADC-BCAD-0D0516C1E820}"/>
                  </a:ext>
                </a:extLst>
              </p:cNvPr>
              <p:cNvGrpSpPr/>
              <p:nvPr/>
            </p:nvGrpSpPr>
            <p:grpSpPr>
              <a:xfrm>
                <a:off x="5872464" y="2045113"/>
                <a:ext cx="485379" cy="412901"/>
                <a:chOff x="2107244" y="1575258"/>
                <a:chExt cx="310993" cy="264555"/>
              </a:xfrm>
            </p:grpSpPr>
            <p:sp>
              <p:nvSpPr>
                <p:cNvPr id="53" name="Rectangle 9">
                  <a:extLst>
                    <a:ext uri="{FF2B5EF4-FFF2-40B4-BE49-F238E27FC236}">
                      <a16:creationId xmlns:a16="http://schemas.microsoft.com/office/drawing/2014/main" id="{9BB61043-636E-45BC-B360-D4EF52EF03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4" name="Line 10">
                  <a:extLst>
                    <a:ext uri="{FF2B5EF4-FFF2-40B4-BE49-F238E27FC236}">
                      <a16:creationId xmlns:a16="http://schemas.microsoft.com/office/drawing/2014/main" id="{EF668CE7-77F2-46AE-A01A-AB639D52608D}"/>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1A974EE8-A9DC-4A66-B79B-100457A16674}"/>
                  </a:ext>
                </a:extLst>
              </p:cNvPr>
              <p:cNvGrpSpPr/>
              <p:nvPr/>
            </p:nvGrpSpPr>
            <p:grpSpPr>
              <a:xfrm>
                <a:off x="6153589" y="2082451"/>
                <a:ext cx="149347" cy="37338"/>
                <a:chOff x="2287367" y="1599181"/>
                <a:chExt cx="95690" cy="23923"/>
              </a:xfrm>
              <a:solidFill>
                <a:schemeClr val="tx2"/>
              </a:solidFill>
            </p:grpSpPr>
            <p:sp>
              <p:nvSpPr>
                <p:cNvPr id="50" name="Oval 11">
                  <a:extLst>
                    <a:ext uri="{FF2B5EF4-FFF2-40B4-BE49-F238E27FC236}">
                      <a16:creationId xmlns:a16="http://schemas.microsoft.com/office/drawing/2014/main" id="{0B6C23DD-C26C-4A12-A7BB-6B0DF3D7F31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1" name="Oval 12">
                  <a:extLst>
                    <a:ext uri="{FF2B5EF4-FFF2-40B4-BE49-F238E27FC236}">
                      <a16:creationId xmlns:a16="http://schemas.microsoft.com/office/drawing/2014/main" id="{114CBFAE-5071-4DD3-8196-64125BE59FA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2" name="Oval 13">
                  <a:extLst>
                    <a:ext uri="{FF2B5EF4-FFF2-40B4-BE49-F238E27FC236}">
                      <a16:creationId xmlns:a16="http://schemas.microsoft.com/office/drawing/2014/main" id="{A12B77BF-A40B-4C56-A967-E1D27618EF6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BC282EAA-BB12-48C7-8104-0E5537A85B5B}"/>
                </a:ext>
              </a:extLst>
            </p:cNvPr>
            <p:cNvGrpSpPr/>
            <p:nvPr/>
          </p:nvGrpSpPr>
          <p:grpSpPr>
            <a:xfrm>
              <a:off x="8256296" y="2920776"/>
              <a:ext cx="380836" cy="393642"/>
              <a:chOff x="6175919" y="4051028"/>
              <a:chExt cx="248788" cy="257154"/>
            </a:xfrm>
          </p:grpSpPr>
          <p:sp>
            <p:nvSpPr>
              <p:cNvPr id="56" name="Freeform: Shape 526">
                <a:extLst>
                  <a:ext uri="{FF2B5EF4-FFF2-40B4-BE49-F238E27FC236}">
                    <a16:creationId xmlns:a16="http://schemas.microsoft.com/office/drawing/2014/main" id="{A385CCA8-CC54-4A57-B609-959889995403}"/>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27">
                <a:extLst>
                  <a:ext uri="{FF2B5EF4-FFF2-40B4-BE49-F238E27FC236}">
                    <a16:creationId xmlns:a16="http://schemas.microsoft.com/office/drawing/2014/main" id="{799722D8-262F-40DF-82E5-7B718FD3E8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29">
                <a:extLst>
                  <a:ext uri="{FF2B5EF4-FFF2-40B4-BE49-F238E27FC236}">
                    <a16:creationId xmlns:a16="http://schemas.microsoft.com/office/drawing/2014/main" id="{0FD1AA87-3596-4E45-AA71-24D9527C72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30">
                <a:extLst>
                  <a:ext uri="{FF2B5EF4-FFF2-40B4-BE49-F238E27FC236}">
                    <a16:creationId xmlns:a16="http://schemas.microsoft.com/office/drawing/2014/main" id="{10FB45BF-D783-47F0-9A37-6371B390C3B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31">
                <a:extLst>
                  <a:ext uri="{FF2B5EF4-FFF2-40B4-BE49-F238E27FC236}">
                    <a16:creationId xmlns:a16="http://schemas.microsoft.com/office/drawing/2014/main" id="{9F3744A6-38A6-4D19-928F-47D0FE51721D}"/>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532">
                <a:extLst>
                  <a:ext uri="{FF2B5EF4-FFF2-40B4-BE49-F238E27FC236}">
                    <a16:creationId xmlns:a16="http://schemas.microsoft.com/office/drawing/2014/main" id="{4A0D1DC4-0254-4EFA-ABC3-DDC12E491DC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524">
                <a:extLst>
                  <a:ext uri="{FF2B5EF4-FFF2-40B4-BE49-F238E27FC236}">
                    <a16:creationId xmlns:a16="http://schemas.microsoft.com/office/drawing/2014/main" id="{B515FACC-220B-4763-9602-2CE99BFFEF7D}"/>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533">
                <a:extLst>
                  <a:ext uri="{FF2B5EF4-FFF2-40B4-BE49-F238E27FC236}">
                    <a16:creationId xmlns:a16="http://schemas.microsoft.com/office/drawing/2014/main" id="{0208A469-EB04-4B6F-B7A2-86BD5F268AA3}"/>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61B6408-934E-4046-BA80-A720F996AAE9}"/>
                </a:ext>
              </a:extLst>
            </p:cNvPr>
            <p:cNvGrpSpPr/>
            <p:nvPr/>
          </p:nvGrpSpPr>
          <p:grpSpPr>
            <a:xfrm>
              <a:off x="9910201" y="2924622"/>
              <a:ext cx="291216" cy="382586"/>
              <a:chOff x="2494421" y="4564004"/>
              <a:chExt cx="338257" cy="444388"/>
            </a:xfrm>
            <a:noFill/>
          </p:grpSpPr>
          <p:sp>
            <p:nvSpPr>
              <p:cNvPr id="65" name="Cylinder 513">
                <a:extLst>
                  <a:ext uri="{FF2B5EF4-FFF2-40B4-BE49-F238E27FC236}">
                    <a16:creationId xmlns:a16="http://schemas.microsoft.com/office/drawing/2014/main" id="{6E1E00C8-1CAD-4C85-BF41-255E7F84B840}"/>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B9D8D046-595C-428D-9170-54AC8FC7D16B}"/>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67" name="Group 66">
              <a:extLst>
                <a:ext uri="{FF2B5EF4-FFF2-40B4-BE49-F238E27FC236}">
                  <a16:creationId xmlns:a16="http://schemas.microsoft.com/office/drawing/2014/main" id="{63F6F856-3DBA-4917-819D-9DAD02A93C63}"/>
                </a:ext>
              </a:extLst>
            </p:cNvPr>
            <p:cNvGrpSpPr/>
            <p:nvPr/>
          </p:nvGrpSpPr>
          <p:grpSpPr>
            <a:xfrm>
              <a:off x="9790234" y="1102179"/>
              <a:ext cx="531148" cy="457810"/>
              <a:chOff x="8376458" y="5925518"/>
              <a:chExt cx="1045926" cy="901512"/>
            </a:xfrm>
          </p:grpSpPr>
          <p:sp>
            <p:nvSpPr>
              <p:cNvPr id="68" name="Star: 4 Points 8">
                <a:extLst>
                  <a:ext uri="{FF2B5EF4-FFF2-40B4-BE49-F238E27FC236}">
                    <a16:creationId xmlns:a16="http://schemas.microsoft.com/office/drawing/2014/main" id="{AC7797E5-A9BE-4585-82D7-38DE4B55BD16}"/>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Star: 4 Points 8">
                <a:extLst>
                  <a:ext uri="{FF2B5EF4-FFF2-40B4-BE49-F238E27FC236}">
                    <a16:creationId xmlns:a16="http://schemas.microsoft.com/office/drawing/2014/main" id="{9A291E74-10DF-4EDF-A26E-D0D455BD6B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DAE7069-DD1B-4E2D-8E71-D9EAAA79B44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9">
                <a:extLst>
                  <a:ext uri="{FF2B5EF4-FFF2-40B4-BE49-F238E27FC236}">
                    <a16:creationId xmlns:a16="http://schemas.microsoft.com/office/drawing/2014/main" id="{BBFB7ACA-15A0-4050-B237-7DDFD8806E7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41BD43A-DA74-4005-9A97-C3012B2AED39}"/>
                </a:ext>
              </a:extLst>
            </p:cNvPr>
            <p:cNvGrpSpPr/>
            <p:nvPr/>
          </p:nvGrpSpPr>
          <p:grpSpPr>
            <a:xfrm>
              <a:off x="8196694" y="1139747"/>
              <a:ext cx="503002" cy="503824"/>
              <a:chOff x="7984841" y="884576"/>
              <a:chExt cx="607144" cy="608136"/>
            </a:xfrm>
            <a:solidFill>
              <a:srgbClr val="F3F3F3"/>
            </a:solidFill>
          </p:grpSpPr>
          <p:sp>
            <p:nvSpPr>
              <p:cNvPr id="77" name="Pentagon 76">
                <a:extLst>
                  <a:ext uri="{FF2B5EF4-FFF2-40B4-BE49-F238E27FC236}">
                    <a16:creationId xmlns:a16="http://schemas.microsoft.com/office/drawing/2014/main" id="{DDD60A3E-A3A6-4D97-B6A0-DB3ED1CF55FA}"/>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A98BB44F-CE1B-4814-8A9D-23198F2C9325}"/>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303A3190-07D2-46C1-B563-DDF24917B68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C14F74F2-03E0-4245-8271-87D1971D4070}"/>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2F6E5869-6FB5-47CA-B5B8-0E9CC29D43DD}"/>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8087A138-B7F6-46E8-8884-59B057DC1813}"/>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780EE140-11BD-42C6-B1B8-D52D2AEE3ADB}"/>
                </a:ext>
              </a:extLst>
            </p:cNvPr>
            <p:cNvGrpSpPr/>
            <p:nvPr/>
          </p:nvGrpSpPr>
          <p:grpSpPr>
            <a:xfrm>
              <a:off x="11321942" y="1687719"/>
              <a:ext cx="477594" cy="479676"/>
              <a:chOff x="5279190" y="5401430"/>
              <a:chExt cx="1101836" cy="1106637"/>
            </a:xfrm>
          </p:grpSpPr>
          <p:sp>
            <p:nvSpPr>
              <p:cNvPr id="84" name="Freeform: Shape 815">
                <a:extLst>
                  <a:ext uri="{FF2B5EF4-FFF2-40B4-BE49-F238E27FC236}">
                    <a16:creationId xmlns:a16="http://schemas.microsoft.com/office/drawing/2014/main" id="{EE3979D6-4DE2-4203-A83F-7CA8209DD2A5}"/>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5" name="Freeform: Shape 816">
                <a:extLst>
                  <a:ext uri="{FF2B5EF4-FFF2-40B4-BE49-F238E27FC236}">
                    <a16:creationId xmlns:a16="http://schemas.microsoft.com/office/drawing/2014/main" id="{C10AF825-E7FB-4863-80E2-31C0CB318A72}"/>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6" name="Freeform: Shape 817">
                <a:extLst>
                  <a:ext uri="{FF2B5EF4-FFF2-40B4-BE49-F238E27FC236}">
                    <a16:creationId xmlns:a16="http://schemas.microsoft.com/office/drawing/2014/main" id="{6F0819C3-994D-4AD0-B4BC-6C26C7541EB3}"/>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7" name="Freeform: Shape 818">
                <a:extLst>
                  <a:ext uri="{FF2B5EF4-FFF2-40B4-BE49-F238E27FC236}">
                    <a16:creationId xmlns:a16="http://schemas.microsoft.com/office/drawing/2014/main" id="{E11BB33E-DBB0-4812-BCD1-218013BCDF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useBgFill="1">
            <p:nvSpPr>
              <p:cNvPr id="88" name="Freeform: Shape 819">
                <a:extLst>
                  <a:ext uri="{FF2B5EF4-FFF2-40B4-BE49-F238E27FC236}">
                    <a16:creationId xmlns:a16="http://schemas.microsoft.com/office/drawing/2014/main" id="{B727EA11-49B6-42BC-B7C6-3B9A7018BD4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1092F846-AD32-487B-B04D-AC3E903B5E59}"/>
                </a:ext>
              </a:extLst>
            </p:cNvPr>
            <p:cNvGrpSpPr/>
            <p:nvPr/>
          </p:nvGrpSpPr>
          <p:grpSpPr>
            <a:xfrm>
              <a:off x="10022126" y="4084617"/>
              <a:ext cx="535871" cy="397229"/>
              <a:chOff x="-2575176" y="-1203590"/>
              <a:chExt cx="3082012" cy="2284628"/>
            </a:xfrm>
            <a:solidFill>
              <a:schemeClr val="tx2"/>
            </a:solidFill>
          </p:grpSpPr>
          <p:sp>
            <p:nvSpPr>
              <p:cNvPr id="93" name="Freeform 42">
                <a:extLst>
                  <a:ext uri="{FF2B5EF4-FFF2-40B4-BE49-F238E27FC236}">
                    <a16:creationId xmlns:a16="http://schemas.microsoft.com/office/drawing/2014/main" id="{CE737AC4-8BA8-4C04-81A6-F64272B19D6A}"/>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94" name="Freeform 43">
                <a:extLst>
                  <a:ext uri="{FF2B5EF4-FFF2-40B4-BE49-F238E27FC236}">
                    <a16:creationId xmlns:a16="http://schemas.microsoft.com/office/drawing/2014/main" id="{73D267A6-37AE-4FAD-BAEC-05ABB9735D7B}"/>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95" name="Freeform 44">
                <a:extLst>
                  <a:ext uri="{FF2B5EF4-FFF2-40B4-BE49-F238E27FC236}">
                    <a16:creationId xmlns:a16="http://schemas.microsoft.com/office/drawing/2014/main" id="{0C85BA92-6A85-4E18-A0B4-E518F4448AD4}"/>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96" name="Freeform 45">
                <a:extLst>
                  <a:ext uri="{FF2B5EF4-FFF2-40B4-BE49-F238E27FC236}">
                    <a16:creationId xmlns:a16="http://schemas.microsoft.com/office/drawing/2014/main" id="{A3722373-299E-4418-82D0-FA235BFE006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grpSp>
    </p:spTree>
    <p:extLst>
      <p:ext uri="{BB962C8B-B14F-4D97-AF65-F5344CB8AC3E}">
        <p14:creationId xmlns:p14="http://schemas.microsoft.com/office/powerpoint/2010/main" val="104922858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9390"/>
            <a:ext cx="5606043" cy="899665"/>
          </a:xfrm>
        </p:spPr>
        <p:txBody>
          <a:bodyPr/>
          <a:lstStyle/>
          <a:p>
            <a:r>
              <a:rPr lang="en-US"/>
              <a:t>Ideal for gaming, IoT and ecommerce</a:t>
            </a:r>
          </a:p>
        </p:txBody>
      </p:sp>
      <p:sp>
        <p:nvSpPr>
          <p:cNvPr id="3" name="Content Placeholder 2"/>
          <p:cNvSpPr>
            <a:spLocks noGrp="1"/>
          </p:cNvSpPr>
          <p:nvPr>
            <p:ph type="body" sz="quarter" idx="11"/>
          </p:nvPr>
        </p:nvSpPr>
        <p:spPr>
          <a:xfrm>
            <a:off x="269239" y="1494410"/>
            <a:ext cx="5606043" cy="2325765"/>
          </a:xfrm>
        </p:spPr>
        <p:txBody>
          <a:bodyPr/>
          <a:lstStyle/>
          <a:p>
            <a:r>
              <a:rPr lang="en-US">
                <a:solidFill>
                  <a:schemeClr val="tx1"/>
                </a:solidFill>
              </a:rPr>
              <a:t>Maintain service quality during high-traffic periods requiring massive scale and performance.</a:t>
            </a:r>
          </a:p>
          <a:p>
            <a:pPr marL="285750" lvl="1" indent="-285750">
              <a:spcBef>
                <a:spcPts val="1600"/>
              </a:spcBef>
              <a:spcAft>
                <a:spcPts val="0"/>
              </a:spcAft>
              <a:buFont typeface="Arial" charset="0"/>
              <a:buChar char="•"/>
            </a:pPr>
            <a:r>
              <a:rPr lang="en-US" sz="1600">
                <a:solidFill>
                  <a:schemeClr val="tx1"/>
                </a:solidFill>
              </a:rPr>
              <a:t>Instant, elastic scaling handles traffic bursts</a:t>
            </a:r>
          </a:p>
          <a:p>
            <a:pPr marL="285750" lvl="1" indent="-285750">
              <a:spcBef>
                <a:spcPts val="1000"/>
              </a:spcBef>
              <a:spcAft>
                <a:spcPts val="0"/>
              </a:spcAft>
              <a:buFont typeface="Arial" charset="0"/>
              <a:buChar char="•"/>
            </a:pPr>
            <a:r>
              <a:rPr lang="en-US" sz="1600">
                <a:solidFill>
                  <a:schemeClr val="tx1"/>
                </a:solidFill>
              </a:rPr>
              <a:t>Uninterrupted global user experience</a:t>
            </a:r>
          </a:p>
          <a:p>
            <a:pPr marL="285750" lvl="1" indent="-285750">
              <a:spcBef>
                <a:spcPts val="1000"/>
              </a:spcBef>
              <a:spcAft>
                <a:spcPts val="0"/>
              </a:spcAft>
              <a:buFont typeface="Arial" charset="0"/>
              <a:buChar char="•"/>
            </a:pPr>
            <a:r>
              <a:rPr lang="en-US" sz="1600">
                <a:solidFill>
                  <a:schemeClr val="tx1"/>
                </a:solidFill>
              </a:rPr>
              <a:t>Low-latency data access and processing for large and changing user bases</a:t>
            </a:r>
          </a:p>
          <a:p>
            <a:pPr marL="285750" lvl="1" indent="-285750">
              <a:spcBef>
                <a:spcPts val="1000"/>
              </a:spcBef>
              <a:spcAft>
                <a:spcPts val="0"/>
              </a:spcAft>
              <a:buFont typeface="Arial" charset="0"/>
              <a:buChar char="•"/>
            </a:pPr>
            <a:r>
              <a:rPr lang="en-US" sz="1600">
                <a:solidFill>
                  <a:schemeClr val="tx1"/>
                </a:solidFill>
              </a:rPr>
              <a:t>High availability across multiple data centers</a:t>
            </a:r>
          </a:p>
        </p:txBody>
      </p:sp>
      <p:pic>
        <p:nvPicPr>
          <p:cNvPr id="15" name="Picture 2" descr="Image result for xbox live logo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88831" y="6056663"/>
            <a:ext cx="1697381" cy="408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8315" y="6100009"/>
            <a:ext cx="784916" cy="3213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20191" y="1178527"/>
            <a:ext cx="5067208" cy="3421686"/>
            <a:chOff x="6320191" y="1178527"/>
            <a:chExt cx="5067208" cy="3421686"/>
          </a:xfrm>
        </p:grpSpPr>
        <p:cxnSp>
          <p:nvCxnSpPr>
            <p:cNvPr id="10" name="Straight Arrow Connector 9">
              <a:extLst>
                <a:ext uri="{FF2B5EF4-FFF2-40B4-BE49-F238E27FC236}">
                  <a16:creationId xmlns:a16="http://schemas.microsoft.com/office/drawing/2014/main" id="{0F2C561C-B19D-4C39-B2EB-F95246769E5E}"/>
                </a:ext>
              </a:extLst>
            </p:cNvPr>
            <p:cNvCxnSpPr>
              <a:cxnSpLocks/>
            </p:cNvCxnSpPr>
            <p:nvPr/>
          </p:nvCxnSpPr>
          <p:spPr>
            <a:xfrm>
              <a:off x="6639638"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AD26746D-45F9-48A1-B6BC-090DEFD5A595}"/>
                </a:ext>
              </a:extLst>
            </p:cNvPr>
            <p:cNvCxnSpPr>
              <a:cxnSpLocks/>
            </p:cNvCxnSpPr>
            <p:nvPr/>
          </p:nvCxnSpPr>
          <p:spPr>
            <a:xfrm>
              <a:off x="7528623"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CE784717-A40B-4021-B8FD-B25FCAC505B0}"/>
                </a:ext>
              </a:extLst>
            </p:cNvPr>
            <p:cNvCxnSpPr>
              <a:cxnSpLocks/>
            </p:cNvCxnSpPr>
            <p:nvPr/>
          </p:nvCxnSpPr>
          <p:spPr>
            <a:xfrm>
              <a:off x="8554033"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0B9001DB-7BA4-4AE3-9F8D-3A98D4246AD6}"/>
                </a:ext>
              </a:extLst>
            </p:cNvPr>
            <p:cNvCxnSpPr>
              <a:cxnSpLocks/>
            </p:cNvCxnSpPr>
            <p:nvPr/>
          </p:nvCxnSpPr>
          <p:spPr>
            <a:xfrm>
              <a:off x="9849794"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1AC0194B-725F-4BD6-B473-EFC283CABA00}"/>
                </a:ext>
              </a:extLst>
            </p:cNvPr>
            <p:cNvSpPr txBox="1"/>
            <p:nvPr/>
          </p:nvSpPr>
          <p:spPr>
            <a:xfrm>
              <a:off x="7610837" y="2924347"/>
              <a:ext cx="1100103"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API Apps (Game backend)</a:t>
              </a:r>
            </a:p>
          </p:txBody>
        </p:sp>
        <p:sp>
          <p:nvSpPr>
            <p:cNvPr id="20" name="TextBox 19">
              <a:extLst>
                <a:ext uri="{FF2B5EF4-FFF2-40B4-BE49-F238E27FC236}">
                  <a16:creationId xmlns:a16="http://schemas.microsoft.com/office/drawing/2014/main" id="{5A496006-E099-42EF-A55A-C65B88ACC10F}"/>
                </a:ext>
              </a:extLst>
            </p:cNvPr>
            <p:cNvSpPr txBox="1"/>
            <p:nvPr/>
          </p:nvSpPr>
          <p:spPr>
            <a:xfrm>
              <a:off x="8788468"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(Game database)</a:t>
              </a:r>
            </a:p>
          </p:txBody>
        </p:sp>
        <p:sp>
          <p:nvSpPr>
            <p:cNvPr id="21" name="TextBox 20">
              <a:extLst>
                <a:ext uri="{FF2B5EF4-FFF2-40B4-BE49-F238E27FC236}">
                  <a16:creationId xmlns:a16="http://schemas.microsoft.com/office/drawing/2014/main" id="{48365542-AC73-4F4B-9BFD-37D5EDA7F120}"/>
                </a:ext>
              </a:extLst>
            </p:cNvPr>
            <p:cNvSpPr txBox="1"/>
            <p:nvPr/>
          </p:nvSpPr>
          <p:spPr>
            <a:xfrm>
              <a:off x="10093674"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HDInsight (Game analytics)</a:t>
              </a:r>
            </a:p>
          </p:txBody>
        </p:sp>
        <p:sp>
          <p:nvSpPr>
            <p:cNvPr id="22" name="TextBox 21">
              <a:extLst>
                <a:ext uri="{FF2B5EF4-FFF2-40B4-BE49-F238E27FC236}">
                  <a16:creationId xmlns:a16="http://schemas.microsoft.com/office/drawing/2014/main" id="{A6C45DBE-B609-48DD-B618-A39D61EA92CE}"/>
                </a:ext>
              </a:extLst>
            </p:cNvPr>
            <p:cNvSpPr txBox="1"/>
            <p:nvPr/>
          </p:nvSpPr>
          <p:spPr>
            <a:xfrm>
              <a:off x="9966863" y="4215492"/>
              <a:ext cx="1420536"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Notification Hub (Push notifications)</a:t>
              </a:r>
            </a:p>
          </p:txBody>
        </p:sp>
        <p:sp>
          <p:nvSpPr>
            <p:cNvPr id="23" name="TextBox 22">
              <a:extLst>
                <a:ext uri="{FF2B5EF4-FFF2-40B4-BE49-F238E27FC236}">
                  <a16:creationId xmlns:a16="http://schemas.microsoft.com/office/drawing/2014/main" id="{2543AEFE-C367-4F4E-A69B-DE43B76FADD4}"/>
                </a:ext>
              </a:extLst>
            </p:cNvPr>
            <p:cNvSpPr txBox="1"/>
            <p:nvPr/>
          </p:nvSpPr>
          <p:spPr>
            <a:xfrm>
              <a:off x="8836749" y="4215492"/>
              <a:ext cx="108924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cxnSp>
          <p:nvCxnSpPr>
            <p:cNvPr id="24" name="Straight Arrow Connector 23">
              <a:extLst>
                <a:ext uri="{FF2B5EF4-FFF2-40B4-BE49-F238E27FC236}">
                  <a16:creationId xmlns:a16="http://schemas.microsoft.com/office/drawing/2014/main" id="{3874AF89-7E20-47B3-8E82-3238E629FD45}"/>
                </a:ext>
              </a:extLst>
            </p:cNvPr>
            <p:cNvCxnSpPr>
              <a:cxnSpLocks/>
            </p:cNvCxnSpPr>
            <p:nvPr/>
          </p:nvCxnSpPr>
          <p:spPr>
            <a:xfrm>
              <a:off x="9849794" y="3953746"/>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E3A7D08C-C334-47BB-9570-94FA64C97FCA}"/>
                </a:ext>
              </a:extLst>
            </p:cNvPr>
            <p:cNvCxnSpPr>
              <a:cxnSpLocks/>
            </p:cNvCxnSpPr>
            <p:nvPr/>
          </p:nvCxnSpPr>
          <p:spPr>
            <a:xfrm>
              <a:off x="9381370" y="3376687"/>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05B8389B-F92A-474E-86C3-4468D5DD9239}"/>
                </a:ext>
              </a:extLst>
            </p:cNvPr>
            <p:cNvCxnSpPr>
              <a:cxnSpLocks/>
            </p:cNvCxnSpPr>
            <p:nvPr/>
          </p:nvCxnSpPr>
          <p:spPr>
            <a:xfrm>
              <a:off x="9849794" y="1450033"/>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or: Elbow 6">
              <a:extLst>
                <a:ext uri="{FF2B5EF4-FFF2-40B4-BE49-F238E27FC236}">
                  <a16:creationId xmlns:a16="http://schemas.microsoft.com/office/drawing/2014/main" id="{A8AD75A0-90A7-4CC3-BE2D-D095F53D34CB}"/>
                </a:ext>
              </a:extLst>
            </p:cNvPr>
            <p:cNvCxnSpPr/>
            <p:nvPr/>
          </p:nvCxnSpPr>
          <p:spPr>
            <a:xfrm rot="5400000" flipH="1" flipV="1">
              <a:off x="8065013" y="1525579"/>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a:extLst>
                <a:ext uri="{FF2B5EF4-FFF2-40B4-BE49-F238E27FC236}">
                  <a16:creationId xmlns:a16="http://schemas.microsoft.com/office/drawing/2014/main" id="{D47A8199-3043-4DBC-A9B0-9839641C608B}"/>
                </a:ext>
              </a:extLst>
            </p:cNvPr>
            <p:cNvGrpSpPr/>
            <p:nvPr/>
          </p:nvGrpSpPr>
          <p:grpSpPr>
            <a:xfrm>
              <a:off x="10409196" y="2459403"/>
              <a:ext cx="535871" cy="397229"/>
              <a:chOff x="-2575176" y="-1203590"/>
              <a:chExt cx="3082012" cy="2284628"/>
            </a:xfrm>
            <a:solidFill>
              <a:schemeClr val="tx2"/>
            </a:solidFill>
          </p:grpSpPr>
          <p:sp>
            <p:nvSpPr>
              <p:cNvPr id="28" name="Freeform 42">
                <a:extLst>
                  <a:ext uri="{FF2B5EF4-FFF2-40B4-BE49-F238E27FC236}">
                    <a16:creationId xmlns:a16="http://schemas.microsoft.com/office/drawing/2014/main" id="{C207A6CC-56BE-406F-BE76-41DFF9EA959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9" name="Freeform 43">
                <a:extLst>
                  <a:ext uri="{FF2B5EF4-FFF2-40B4-BE49-F238E27FC236}">
                    <a16:creationId xmlns:a16="http://schemas.microsoft.com/office/drawing/2014/main" id="{1D5C09DB-D59A-4258-B3D0-8AC06F59075C}"/>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30" name="Freeform 44">
                <a:extLst>
                  <a:ext uri="{FF2B5EF4-FFF2-40B4-BE49-F238E27FC236}">
                    <a16:creationId xmlns:a16="http://schemas.microsoft.com/office/drawing/2014/main" id="{7B2A5672-AACB-4D55-A732-E70675ACD023}"/>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31" name="Freeform 45">
                <a:extLst>
                  <a:ext uri="{FF2B5EF4-FFF2-40B4-BE49-F238E27FC236}">
                    <a16:creationId xmlns:a16="http://schemas.microsoft.com/office/drawing/2014/main" id="{B600FBC7-A0D2-439F-ACF5-A102F23CAA53}"/>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grpSp>
          <p:nvGrpSpPr>
            <p:cNvPr id="32" name="Group 31">
              <a:extLst>
                <a:ext uri="{FF2B5EF4-FFF2-40B4-BE49-F238E27FC236}">
                  <a16:creationId xmlns:a16="http://schemas.microsoft.com/office/drawing/2014/main" id="{42AB3146-A569-45AA-B0A2-19B38BA1D8DB}"/>
                </a:ext>
              </a:extLst>
            </p:cNvPr>
            <p:cNvGrpSpPr/>
            <p:nvPr/>
          </p:nvGrpSpPr>
          <p:grpSpPr>
            <a:xfrm>
              <a:off x="10463652" y="1178527"/>
              <a:ext cx="426959" cy="380732"/>
              <a:chOff x="2488012" y="1320237"/>
              <a:chExt cx="4696415" cy="4187934"/>
            </a:xfrm>
          </p:grpSpPr>
          <p:sp>
            <p:nvSpPr>
              <p:cNvPr id="33" name="Hexagon 32">
                <a:extLst>
                  <a:ext uri="{FF2B5EF4-FFF2-40B4-BE49-F238E27FC236}">
                    <a16:creationId xmlns:a16="http://schemas.microsoft.com/office/drawing/2014/main" id="{D32CDC59-BB51-4E61-97EF-A06BFCA19D8E}"/>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34" name="Snip Single Corner Rectangle 26">
                <a:extLst>
                  <a:ext uri="{FF2B5EF4-FFF2-40B4-BE49-F238E27FC236}">
                    <a16:creationId xmlns:a16="http://schemas.microsoft.com/office/drawing/2014/main" id="{A4DFFD03-AF8F-4FAF-8E9B-C15037DEEA75}"/>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69EE4662-671A-45AE-90FF-A20BD6F11F58}"/>
                  </a:ext>
                </a:extLst>
              </p:cNvPr>
              <p:cNvGrpSpPr/>
              <p:nvPr/>
            </p:nvGrpSpPr>
            <p:grpSpPr>
              <a:xfrm>
                <a:off x="4271145" y="2716507"/>
                <a:ext cx="790235" cy="1472560"/>
                <a:chOff x="4917030" y="1019829"/>
                <a:chExt cx="123056" cy="229308"/>
              </a:xfrm>
            </p:grpSpPr>
            <p:sp>
              <p:nvSpPr>
                <p:cNvPr id="37" name="Freeform: Shape 36">
                  <a:extLst>
                    <a:ext uri="{FF2B5EF4-FFF2-40B4-BE49-F238E27FC236}">
                      <a16:creationId xmlns:a16="http://schemas.microsoft.com/office/drawing/2014/main" id="{98DB71DC-EEFE-44CA-85DB-2A574227F24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7CF9D5E5-6207-4456-87F1-32E0C00C06D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5D55E68-A26F-4DE6-98E9-97FA629F053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C0EB8100-E241-4211-B198-091D5DE35F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ight Triangle 35">
                <a:extLst>
                  <a:ext uri="{FF2B5EF4-FFF2-40B4-BE49-F238E27FC236}">
                    <a16:creationId xmlns:a16="http://schemas.microsoft.com/office/drawing/2014/main" id="{9374EC66-650A-4EFB-9C96-8E53049BC80A}"/>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41" name="Group 40">
              <a:extLst>
                <a:ext uri="{FF2B5EF4-FFF2-40B4-BE49-F238E27FC236}">
                  <a16:creationId xmlns:a16="http://schemas.microsoft.com/office/drawing/2014/main" id="{FEA6FC49-A2B6-49E5-8596-E8B6129A2AC9}"/>
                </a:ext>
              </a:extLst>
            </p:cNvPr>
            <p:cNvGrpSpPr/>
            <p:nvPr/>
          </p:nvGrpSpPr>
          <p:grpSpPr>
            <a:xfrm>
              <a:off x="9108745" y="2459403"/>
              <a:ext cx="545250" cy="469964"/>
              <a:chOff x="8376458" y="5925518"/>
              <a:chExt cx="1045926" cy="901512"/>
            </a:xfrm>
          </p:grpSpPr>
          <p:sp>
            <p:nvSpPr>
              <p:cNvPr id="42" name="Star: 4 Points 8">
                <a:extLst>
                  <a:ext uri="{FF2B5EF4-FFF2-40B4-BE49-F238E27FC236}">
                    <a16:creationId xmlns:a16="http://schemas.microsoft.com/office/drawing/2014/main" id="{0F593330-38FB-47DE-9C14-5FCF82FFE12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Star: 4 Points 8">
                <a:extLst>
                  <a:ext uri="{FF2B5EF4-FFF2-40B4-BE49-F238E27FC236}">
                    <a16:creationId xmlns:a16="http://schemas.microsoft.com/office/drawing/2014/main" id="{70947D27-BAF8-41BB-BE03-1DBF6927421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82CE631-4FA2-4F70-A6BB-0627CE8533EB}"/>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9">
                <a:extLst>
                  <a:ext uri="{FF2B5EF4-FFF2-40B4-BE49-F238E27FC236}">
                    <a16:creationId xmlns:a16="http://schemas.microsoft.com/office/drawing/2014/main" id="{A5A787FB-7ED7-460F-A460-A824560744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30C5C548-ED4C-4751-98B7-FD3D6FE53176}"/>
                </a:ext>
              </a:extLst>
            </p:cNvPr>
            <p:cNvGrpSpPr/>
            <p:nvPr/>
          </p:nvGrpSpPr>
          <p:grpSpPr>
            <a:xfrm>
              <a:off x="7062806" y="2534694"/>
              <a:ext cx="369592" cy="369592"/>
              <a:chOff x="3355898" y="4646593"/>
              <a:chExt cx="536092" cy="536092"/>
            </a:xfrm>
          </p:grpSpPr>
          <p:sp>
            <p:nvSpPr>
              <p:cNvPr id="47" name="Freeform 216">
                <a:extLst>
                  <a:ext uri="{FF2B5EF4-FFF2-40B4-BE49-F238E27FC236}">
                    <a16:creationId xmlns:a16="http://schemas.microsoft.com/office/drawing/2014/main" id="{4DCA80E3-36AE-48E9-9891-45AB2A4616B3}"/>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8F52F89F-0C12-47A4-8E11-0A21BFF614F3}"/>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15D133-7082-4827-8084-66EA14CAFE22}"/>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EBD1DD-C981-475B-BDCB-D96963EFA17D}"/>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51" name="Freeform: Shape 50">
              <a:extLst>
                <a:ext uri="{FF2B5EF4-FFF2-40B4-BE49-F238E27FC236}">
                  <a16:creationId xmlns:a16="http://schemas.microsoft.com/office/drawing/2014/main" id="{9971DDBA-50AF-44B5-B61E-A99E919B0E7B}"/>
                </a:ext>
              </a:extLst>
            </p:cNvPr>
            <p:cNvSpPr/>
            <p:nvPr/>
          </p:nvSpPr>
          <p:spPr bwMode="auto">
            <a:xfrm>
              <a:off x="10489861" y="3836764"/>
              <a:ext cx="374540" cy="36521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3D255387-6275-4F82-B3BF-156C3B834AAA}"/>
                </a:ext>
              </a:extLst>
            </p:cNvPr>
            <p:cNvGrpSpPr/>
            <p:nvPr/>
          </p:nvGrpSpPr>
          <p:grpSpPr>
            <a:xfrm>
              <a:off x="9141930" y="3773670"/>
              <a:ext cx="478880" cy="428307"/>
              <a:chOff x="6773175" y="404044"/>
              <a:chExt cx="802419" cy="717677"/>
            </a:xfrm>
          </p:grpSpPr>
          <p:sp>
            <p:nvSpPr>
              <p:cNvPr id="54" name="Freeform 24">
                <a:extLst>
                  <a:ext uri="{FF2B5EF4-FFF2-40B4-BE49-F238E27FC236}">
                    <a16:creationId xmlns:a16="http://schemas.microsoft.com/office/drawing/2014/main" id="{B4A48C86-B06D-463E-9530-8879432EEA1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Freeform 640">
                <a:extLst>
                  <a:ext uri="{FF2B5EF4-FFF2-40B4-BE49-F238E27FC236}">
                    <a16:creationId xmlns:a16="http://schemas.microsoft.com/office/drawing/2014/main" id="{896A561F-B0AA-40A6-8FED-989EA58E9029}"/>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Freeform 28">
                <a:extLst>
                  <a:ext uri="{FF2B5EF4-FFF2-40B4-BE49-F238E27FC236}">
                    <a16:creationId xmlns:a16="http://schemas.microsoft.com/office/drawing/2014/main" id="{CB691F13-BCB1-4D97-825A-517FCF730E3A}"/>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610CE6B9-34B3-4913-A0B9-760BD218388B}"/>
                </a:ext>
              </a:extLst>
            </p:cNvPr>
            <p:cNvSpPr>
              <a:spLocks noEditPoints="1"/>
            </p:cNvSpPr>
            <p:nvPr/>
          </p:nvSpPr>
          <p:spPr bwMode="auto">
            <a:xfrm>
              <a:off x="6320191" y="2507495"/>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61" name="Freeform 5">
              <a:extLst>
                <a:ext uri="{FF2B5EF4-FFF2-40B4-BE49-F238E27FC236}">
                  <a16:creationId xmlns:a16="http://schemas.microsoft.com/office/drawing/2014/main" id="{F384ECB9-40B2-43BB-BAE5-1EAC437CA6AC}"/>
                </a:ext>
              </a:extLst>
            </p:cNvPr>
            <p:cNvSpPr>
              <a:spLocks/>
            </p:cNvSpPr>
            <p:nvPr/>
          </p:nvSpPr>
          <p:spPr bwMode="auto">
            <a:xfrm>
              <a:off x="7948025" y="2506426"/>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70" name="Group 69">
              <a:extLst>
                <a:ext uri="{FF2B5EF4-FFF2-40B4-BE49-F238E27FC236}">
                  <a16:creationId xmlns:a16="http://schemas.microsoft.com/office/drawing/2014/main" id="{C59C9D89-FB10-46BD-853A-959C4BC064B2}"/>
                </a:ext>
              </a:extLst>
            </p:cNvPr>
            <p:cNvGrpSpPr/>
            <p:nvPr/>
          </p:nvGrpSpPr>
          <p:grpSpPr>
            <a:xfrm>
              <a:off x="9087722" y="1290701"/>
              <a:ext cx="587297" cy="254447"/>
              <a:chOff x="9486900" y="1775232"/>
              <a:chExt cx="587297" cy="254447"/>
            </a:xfrm>
          </p:grpSpPr>
          <p:sp>
            <p:nvSpPr>
              <p:cNvPr id="62" name="Freeform 146">
                <a:extLst>
                  <a:ext uri="{FF2B5EF4-FFF2-40B4-BE49-F238E27FC236}">
                    <a16:creationId xmlns:a16="http://schemas.microsoft.com/office/drawing/2014/main" id="{28CA7174-1254-44E3-9C60-8516E22D53DA}"/>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F8952C0A-B926-4DA0-A2E2-E6B526A92CFA}"/>
                  </a:ext>
                </a:extLst>
              </p:cNvPr>
              <p:cNvCxnSpPr>
                <a:stCxn id="62"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B741BD-B395-40A1-B4E2-1B0CDD67C8D1}"/>
                  </a:ext>
                </a:extLst>
              </p:cNvPr>
              <p:cNvCxnSpPr>
                <a:cxnSpLocks/>
                <a:stCxn id="62"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00D9F7-4919-49F3-81CE-1F47936F877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FA96DA49-26C4-48BC-AC3F-50F423343349}"/>
                </a:ext>
              </a:extLst>
            </p:cNvPr>
            <p:cNvSpPr txBox="1"/>
            <p:nvPr/>
          </p:nvSpPr>
          <p:spPr>
            <a:xfrm>
              <a:off x="8788468" y="1578149"/>
              <a:ext cx="116691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CDN</a:t>
              </a:r>
            </a:p>
          </p:txBody>
        </p:sp>
        <p:sp>
          <p:nvSpPr>
            <p:cNvPr id="72" name="TextBox 71">
              <a:extLst>
                <a:ext uri="{FF2B5EF4-FFF2-40B4-BE49-F238E27FC236}">
                  <a16:creationId xmlns:a16="http://schemas.microsoft.com/office/drawing/2014/main" id="{61EE9FE8-0764-41E9-A5E1-FFA945A7C824}"/>
                </a:ext>
              </a:extLst>
            </p:cNvPr>
            <p:cNvSpPr txBox="1"/>
            <p:nvPr/>
          </p:nvSpPr>
          <p:spPr>
            <a:xfrm>
              <a:off x="10093674" y="1578149"/>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(Game files)</a:t>
              </a:r>
            </a:p>
          </p:txBody>
        </p:sp>
      </p:grpSp>
    </p:spTree>
    <p:extLst>
      <p:ext uri="{BB962C8B-B14F-4D97-AF65-F5344CB8AC3E}">
        <p14:creationId xmlns:p14="http://schemas.microsoft.com/office/powerpoint/2010/main" val="1037811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6.xml><?xml version="1.0" encoding="utf-8"?>
<a:theme xmlns:a="http://schemas.openxmlformats.org/drawingml/2006/main" name="7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f31de64-3275-42b6-9dfa-f2e8f22098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A99D4FBE933149835B41B25EE45EF0" ma:contentTypeVersion="13" ma:contentTypeDescription="Create a new document." ma:contentTypeScope="" ma:versionID="6671a9cf08b12f9d2120b612f3251742">
  <xsd:schema xmlns:xsd="http://www.w3.org/2001/XMLSchema" xmlns:xs="http://www.w3.org/2001/XMLSchema" xmlns:p="http://schemas.microsoft.com/office/2006/metadata/properties" xmlns:ns3="2f31de64-3275-42b6-9dfa-f2e8f2209813" xmlns:ns4="99131807-f839-4fdf-9933-02e9a00a7981" targetNamespace="http://schemas.microsoft.com/office/2006/metadata/properties" ma:root="true" ma:fieldsID="4a42187ff48a99db9427756879f63c86" ns3:_="" ns4:_="">
    <xsd:import namespace="2f31de64-3275-42b6-9dfa-f2e8f2209813"/>
    <xsd:import namespace="99131807-f839-4fdf-9933-02e9a00a798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31de64-3275-42b6-9dfa-f2e8f22098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131807-f839-4fdf-9933-02e9a00a79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8345DB-9405-4A1B-8194-EBF289AD37C5}">
  <ds:schemaRefs>
    <ds:schemaRef ds:uri="http://schemas.microsoft.com/office/2006/metadata/properties"/>
    <ds:schemaRef ds:uri="http://schemas.microsoft.com/office/infopath/2007/PartnerControls"/>
    <ds:schemaRef ds:uri="2f31de64-3275-42b6-9dfa-f2e8f2209813"/>
  </ds:schemaRefs>
</ds:datastoreItem>
</file>

<file path=customXml/itemProps2.xml><?xml version="1.0" encoding="utf-8"?>
<ds:datastoreItem xmlns:ds="http://schemas.openxmlformats.org/officeDocument/2006/customXml" ds:itemID="{A2985D28-C0E4-4CAF-83BC-BFBFE0E22532}">
  <ds:schemaRefs>
    <ds:schemaRef ds:uri="http://schemas.microsoft.com/sharepoint/v3/contenttype/forms"/>
  </ds:schemaRefs>
</ds:datastoreItem>
</file>

<file path=customXml/itemProps3.xml><?xml version="1.0" encoding="utf-8"?>
<ds:datastoreItem xmlns:ds="http://schemas.openxmlformats.org/officeDocument/2006/customXml" ds:itemID="{B1EE6CC7-FE8C-4BD9-9C60-0572712F0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31de64-3275-42b6-9dfa-f2e8f2209813"/>
    <ds:schemaRef ds:uri="99131807-f839-4fdf-9933-02e9a00a79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TotalTime>
  <Words>6653</Words>
  <Application>Microsoft Office PowerPoint</Application>
  <PresentationFormat>Widescreen</PresentationFormat>
  <Paragraphs>1303</Paragraphs>
  <Slides>113</Slides>
  <Notes>69</Notes>
  <HiddenSlides>6</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113</vt:i4>
      </vt:variant>
    </vt:vector>
  </HeadingPairs>
  <TitlesOfParts>
    <vt:vector size="129"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1_Microsoft 365 PPT Template - 2018</vt:lpstr>
      <vt:lpstr>2_Microsoft 365 PPT Template - 2018</vt:lpstr>
      <vt:lpstr>9-51052_Microsoft_Ready_Template_Light</vt:lpstr>
      <vt:lpstr>9-51027_Microsoft_Ready_Template</vt:lpstr>
      <vt:lpstr>7_WHITE TEMPLATE</vt:lpstr>
      <vt:lpstr>Office Theme</vt:lpstr>
      <vt:lpstr>Azure Cosmos DB App Dev Workshop   Build real-time apps with Azure Cosmos DB, Azure Functions, Azure Databricks and Power BI</vt:lpstr>
      <vt:lpstr>Modern apps face new challenges</vt:lpstr>
      <vt:lpstr>Our scenario</vt:lpstr>
      <vt:lpstr>Our scenario</vt:lpstr>
      <vt:lpstr>Our scenario</vt:lpstr>
      <vt:lpstr>Our scenario</vt:lpstr>
      <vt:lpstr>What you will do in the lab</vt:lpstr>
      <vt:lpstr>Azure Cosmos db     </vt:lpstr>
      <vt:lpstr>AZURE COSMOS DB</vt:lpstr>
      <vt:lpstr>Top 10 reasons why customers use Azure Cosmos DB</vt:lpstr>
      <vt:lpstr>Powering global solutions</vt:lpstr>
      <vt:lpstr>Lab: Run Setup scripts </vt:lpstr>
      <vt:lpstr>Lab: Run Setup scripts </vt:lpstr>
      <vt:lpstr>What are Request Units (RUs)?</vt:lpstr>
      <vt:lpstr>What are Request Units (RUs)?</vt:lpstr>
      <vt:lpstr>What are Request Units (RUs)?</vt:lpstr>
      <vt:lpstr>How to estimate RU/s</vt:lpstr>
      <vt:lpstr>Partitioning</vt:lpstr>
      <vt:lpstr>Why do we partition in the first place? </vt:lpstr>
      <vt:lpstr>Partitioning Definitions </vt:lpstr>
      <vt:lpstr>Partitions</vt:lpstr>
      <vt:lpstr>Partitions</vt:lpstr>
      <vt:lpstr>Partitions</vt:lpstr>
      <vt:lpstr>Partitions</vt:lpstr>
      <vt:lpstr>How you should think about partition keys</vt:lpstr>
      <vt:lpstr>How you should think about partition keys</vt:lpstr>
      <vt:lpstr>How you should think about partition keys</vt:lpstr>
      <vt:lpstr>Warm-up:  Partition Design</vt:lpstr>
      <vt:lpstr>What are some potential partition key choices? </vt:lpstr>
      <vt:lpstr>Partition Key Choices</vt:lpstr>
      <vt:lpstr>Partition Key Choices</vt:lpstr>
      <vt:lpstr>Example from lab: “telemetry” collection </vt:lpstr>
      <vt:lpstr>Example from lab: “telemetry” collection </vt:lpstr>
      <vt:lpstr>Example from lab: “metadata” collection </vt:lpstr>
      <vt:lpstr>In general…</vt:lpstr>
      <vt:lpstr>Break (15 minutes)</vt:lpstr>
      <vt:lpstr>Data Modelling: Why is it different in NoSQL databases?</vt:lpstr>
      <vt:lpstr>Mixing entity types</vt:lpstr>
      <vt:lpstr>Reference vs. embed </vt:lpstr>
      <vt:lpstr>Reference vs. embed</vt:lpstr>
      <vt:lpstr>Example from lab: “metadata” collection </vt:lpstr>
      <vt:lpstr>Example from lab: Embed vs. reference</vt:lpstr>
      <vt:lpstr>PowerPoint Presentation</vt:lpstr>
      <vt:lpstr>Change Feed</vt:lpstr>
      <vt:lpstr>Cosmos DB Change Feed</vt:lpstr>
      <vt:lpstr>Three different ways to use the Change Feed</vt:lpstr>
      <vt:lpstr>IoT-CosmosDBProcessing Function App</vt:lpstr>
      <vt:lpstr>PowerPoint Presentation</vt:lpstr>
      <vt:lpstr>Change Feed Processor Library – Behind the scenes</vt:lpstr>
      <vt:lpstr>Change Feed Processor Library – Behind the scenes</vt:lpstr>
      <vt:lpstr>Change Feed Processor Library – Behind the scenes</vt:lpstr>
      <vt:lpstr>Change Feed Processor Library – Behind the scenes</vt:lpstr>
      <vt:lpstr>Change Feed Processor Library – Behind the scenes</vt:lpstr>
      <vt:lpstr>Change Feed Processor Library – Behind the scenes</vt:lpstr>
      <vt:lpstr>Common Change Feed Scenarios</vt:lpstr>
      <vt:lpstr>Lease container</vt:lpstr>
      <vt:lpstr>Common Scenarios </vt:lpstr>
      <vt:lpstr>What if we didn’t have the change feed?</vt:lpstr>
      <vt:lpstr>PowerPoint Presentation</vt:lpstr>
      <vt:lpstr>Event Sourcing to Microservices</vt:lpstr>
      <vt:lpstr>Event Sourcing</vt:lpstr>
      <vt:lpstr>Event Sourcing</vt:lpstr>
      <vt:lpstr>Event Sourcing</vt:lpstr>
      <vt:lpstr>Event Sourcing</vt:lpstr>
      <vt:lpstr>Event Sourcing</vt:lpstr>
      <vt:lpstr>Event Sourcing</vt:lpstr>
      <vt:lpstr>Event Sourcing</vt:lpstr>
      <vt:lpstr>Event Sourcing to Microservices</vt:lpstr>
      <vt:lpstr>Key challenges</vt:lpstr>
      <vt:lpstr>1. Guaranteed delivery</vt:lpstr>
      <vt:lpstr>2. Processing events in order</vt:lpstr>
      <vt:lpstr>2. Processing events in order</vt:lpstr>
      <vt:lpstr>To ensure we always ship the correct items within a customer order, what should our partition key be?</vt:lpstr>
      <vt:lpstr>To ensure we always ship the correct items within a customer order, what should our partition key be?</vt:lpstr>
      <vt:lpstr>2. Processing events in order</vt:lpstr>
      <vt:lpstr>3. Replaying past events  </vt:lpstr>
      <vt:lpstr>3. Replaying past events  </vt:lpstr>
      <vt:lpstr>3. Replaying past events  </vt:lpstr>
      <vt:lpstr>3. Replaying past events  </vt:lpstr>
      <vt:lpstr>2. Real-time data movement</vt:lpstr>
      <vt:lpstr>2. Real-time data movement </vt:lpstr>
      <vt:lpstr>3. Materialized View</vt:lpstr>
      <vt:lpstr>IoT-CosmosDBProcessing Function App</vt:lpstr>
      <vt:lpstr>Code Walkthrough: Lease containers</vt:lpstr>
      <vt:lpstr>Code Walkthrough: TripProcessor Function </vt:lpstr>
      <vt:lpstr>PowerPoint Presentation</vt:lpstr>
      <vt:lpstr>Thank you!</vt:lpstr>
      <vt:lpstr>Thank you!</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Data distributed and available globally</vt:lpstr>
      <vt:lpstr>Build Real-Time Customer experiences</vt:lpstr>
      <vt:lpstr>Ideal for gaming, IoT and ecommerce</vt:lpstr>
      <vt:lpstr>Massive Scale Telemetry Stores for IOT</vt:lpstr>
      <vt:lpstr>simplified development with serverless architecture</vt:lpstr>
      <vt:lpstr>Run spark over operational data</vt:lpstr>
      <vt:lpstr>MIGRATE nosql apps</vt:lpstr>
      <vt:lpstr>All Common Use Cases &amp; Scenarios</vt:lpstr>
      <vt:lpstr>Azure cosmos db</vt:lpstr>
      <vt:lpstr>Appendix</vt:lpstr>
      <vt:lpstr>Domino’s Pizza delivers through globally-distributed apps </vt:lpstr>
      <vt:lpstr>ASOS delivers personalization  to 15mm customers </vt:lpstr>
      <vt:lpstr>Jet.com flies through busy  retail peaks </vt:lpstr>
      <vt:lpstr>Toyota steers IoT telemetrics toward the future </vt:lpstr>
      <vt:lpstr>Next Games RPG springs to life with Azure Cosmos DB </vt:lpstr>
      <vt:lpstr>Top 10 reasons why customers use Azure Cosmos DB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Overview Pitch Deck L100</dc:title>
  <dc:creator>Nikisha Reyes-Grange</dc:creator>
  <cp:lastModifiedBy>Patrick El-Azem</cp:lastModifiedBy>
  <cp:revision>5</cp:revision>
  <cp:lastPrinted>2017-10-31T19:33:51Z</cp:lastPrinted>
  <dcterms:created xsi:type="dcterms:W3CDTF">2017-10-31T15:42:06Z</dcterms:created>
  <dcterms:modified xsi:type="dcterms:W3CDTF">2020-05-12T14:22:06Z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ancantel@microsoft.com</vt:lpwstr>
  </property>
  <property fmtid="{D5CDD505-2E9C-101B-9397-08002B2CF9AE}" pid="5" name="MSIP_Label_f42aa342-8706-4288-bd11-ebb85995028c_SetDate">
    <vt:lpwstr>2017-11-22T18:51:43.7485967Z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ItemType">
    <vt:lpwstr>16;#customer presentations|18e9ae94-e321-4eea-82d2-ad5b2f470f3c</vt:lpwstr>
  </property>
  <property fmtid="{D5CDD505-2E9C-101B-9397-08002B2CF9AE}" pid="15" name="Confidentiality">
    <vt:lpwstr>14;#customer ready|8986c41d-21c5-4f8f-8a12-ea4625b46858</vt:lpwstr>
  </property>
  <property fmtid="{D5CDD505-2E9C-101B-9397-08002B2CF9AE}" pid="16" name="ContentTypeId">
    <vt:lpwstr>0x010100D6A99D4FBE933149835B41B25EE45EF0</vt:lpwstr>
  </property>
  <property fmtid="{D5CDD505-2E9C-101B-9397-08002B2CF9AE}" pid="17" name="Industries">
    <vt:lpwstr/>
  </property>
  <property fmtid="{D5CDD505-2E9C-101B-9397-08002B2CF9AE}" pid="18" name="MSProducts">
    <vt:lpwstr/>
  </property>
  <property fmtid="{D5CDD505-2E9C-101B-9397-08002B2CF9AE}" pid="19" name="Competitors">
    <vt:lpwstr/>
  </property>
  <property fmtid="{D5CDD505-2E9C-101B-9397-08002B2CF9AE}" pid="20" name="ExperienceContentType">
    <vt:lpwstr/>
  </property>
  <property fmtid="{D5CDD505-2E9C-101B-9397-08002B2CF9AE}" pid="21" name="SMSGDomain">
    <vt:lpwstr>21;#Intelligent Cloud|adc2fe87-c79a-4ded-a449-3f86b954069d;#185;#Compete Domain|b64df03d-ac6e-47e3-a629-66762ad81f36;#20;#Microsoft Azure Domain|d600a391-d529-4311-892b-2c05c1ab2538</vt:lpwstr>
  </property>
  <property fmtid="{D5CDD505-2E9C-101B-9397-08002B2CF9AE}" pid="22" name="BusinessArchitecture">
    <vt:lpwstr>2325;#Data and AI|60d86926-9fc6-4873-ad19-e15bf82160d7;#828;#data platforms|0a329485-8df0-4be0-92ea-a112a096ccd0</vt:lpwstr>
  </property>
  <property fmtid="{D5CDD505-2E9C-101B-9397-08002B2CF9AE}" pid="23" name="Products">
    <vt:lpwstr>2660;#Azure Cosmos DB|8dac6ac4-f531-4a37-861f-2c36a218359b;#80;#Azure platform|df6aaec2-d07c-4319-b510-15a691aea35b</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e8080b0481964c759b2c36ae49591b31">
    <vt:lpwstr/>
  </property>
  <property fmtid="{D5CDD505-2E9C-101B-9397-08002B2CF9AE}" pid="27" name="_docset_NoMedatataSyncRequired">
    <vt:lpwstr>False</vt:lpwstr>
  </property>
  <property fmtid="{D5CDD505-2E9C-101B-9397-08002B2CF9AE}" pid="28" name="TechnicalLevel">
    <vt:lpwstr>3066;#100 (beginner)|7d022d07-ff67-4af8-910d-8ea6b46b5908</vt:lpwstr>
  </property>
  <property fmtid="{D5CDD505-2E9C-101B-9397-08002B2CF9AE}" pid="29" name="MSIP_Label_f42aa342-8706-4288-bd11-ebb85995028c_SetBy">
    <vt:lpwstr>joannem@microsoft.com</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ldac8aee9d1f469e8cd8c3f8d6a615f2">
    <vt:lpwstr/>
  </property>
  <property fmtid="{D5CDD505-2E9C-101B-9397-08002B2CF9AE}" pid="33" name="Solution Areas">
    <vt:lpwstr>3097;#Data and AI|60d86926-9fc6-4873-ad19-e15bf82160d7;#3089;#Applications and Infrastructure|f69679d5-ce87-4413-9040-82ea79c5c527</vt:lpwstr>
  </property>
  <property fmtid="{D5CDD505-2E9C-101B-9397-08002B2CF9AE}" pid="34" name="EmployeeRole">
    <vt:lpwstr/>
  </property>
  <property fmtid="{D5CDD505-2E9C-101B-9397-08002B2CF9AE}" pid="35" name="MSIP_Label_f42aa342-8706-4288-bd11-ebb85995028c_Ref">
    <vt:lpwstr>https://api.informationprotection.azure.com/api/72f988bf-86f1-41af-91ab-2d7cd011db47</vt:lpwstr>
  </property>
  <property fmtid="{D5CDD505-2E9C-101B-9397-08002B2CF9AE}" pid="36" name="NewsTopic">
    <vt:lpwstr/>
  </property>
  <property fmtid="{D5CDD505-2E9C-101B-9397-08002B2CF9AE}" pid="37" name="Roles">
    <vt:lpwstr>656;#Sales|72627068-acd7-4c1a-8b95-a0256be5dc9f;#361;#Technical Sales|831f7989-43a4-4e48-852a-a5355978f47f;#957;#Marketing|6bac43fe-835f-4207-8dba-9b6899aa3139;#1941;#All Standard Titles|ef7f2c35-3932-45cd-837a-94fa96ae23cb</vt:lpwstr>
  </property>
  <property fmtid="{D5CDD505-2E9C-101B-9397-08002B2CF9AE}" pid="3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9" name="NewsSource">
    <vt:lpwstr/>
  </property>
  <property fmtid="{D5CDD505-2E9C-101B-9397-08002B2CF9AE}" pid="40" name="MSProfessions">
    <vt:lpwstr>3094;#Sales|72627068-acd7-4c1a-8b95-a0256be5dc9f;#3100;#Marketing|6bac43fe-835f-4207-8dba-9b6899aa3139</vt:lpwstr>
  </property>
  <property fmtid="{D5CDD505-2E9C-101B-9397-08002B2CF9AE}" pid="41" name="SMSGTags">
    <vt:lpwstr/>
  </property>
  <property fmtid="{D5CDD505-2E9C-101B-9397-08002B2CF9AE}" pid="42" name="_dlc_DocIdItemGuid">
    <vt:lpwstr>6ce9681a-e835-4c0c-a869-c70aeb05e9f1</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Topics">
    <vt:lpwstr>643;#migration|593e13b7-0be5-41e1-9774-d39ce59b90f4;#581;#NoSQL databases|aed9d105-2790-46b5-8997-82ed3b0a7d49;#29;#features|94b87768-f145-4764-adbd-fec700e47348</vt:lpwstr>
  </property>
  <property fmtid="{D5CDD505-2E9C-101B-9397-08002B2CF9AE}" pid="51" name="Groups">
    <vt:lpwstr>31;#Azure Marketing|0958c357-5252-473f-8b4e-42f27525a99d</vt:lpwstr>
  </property>
  <property fmtid="{D5CDD505-2E9C-101B-9397-08002B2CF9AE}" pid="52" name="Languages">
    <vt:lpwstr/>
  </property>
  <property fmtid="{D5CDD505-2E9C-101B-9397-08002B2CF9AE}" pid="53" name="of67e5d4b76f4a9db8769983fda9cec0">
    <vt:lpwstr/>
  </property>
</Properties>
</file>